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601200" cy="12801600" type="A3"/>
  <p:notesSz cx="7099300" cy="10234613"/>
  <p:embeddedFontLst>
    <p:embeddedFont>
      <p:font typeface="Microsoft YaHei" panose="020B0503020204020204" pitchFamily="34" charset="-122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Roboto Medium" panose="020B060402020202020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giez/Yx4hoSRezDF6JmRKwHGds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1980" y="56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68350"/>
            <a:ext cx="287655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9919" y="4861431"/>
            <a:ext cx="5679424" cy="4605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625" tIns="94625" rIns="94625" bIns="94625" anchor="t" anchorCtr="0">
            <a:noAutofit/>
          </a:bodyPr>
          <a:lstStyle>
            <a:lvl1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709919" y="4861431"/>
            <a:ext cx="5679424" cy="4605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625" tIns="94625" rIns="94625" bIns="946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68350"/>
            <a:ext cx="2878138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720089" y="3976796"/>
            <a:ext cx="8161020" cy="2744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Calibri"/>
              <a:buNone/>
              <a:defRPr sz="6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440179" y="7254239"/>
            <a:ext cx="6720839" cy="327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888888"/>
              </a:buClr>
              <a:buSzPts val="4500"/>
              <a:buFont typeface="Arial"/>
              <a:buNone/>
              <a:defRPr sz="4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3900"/>
              <a:buFont typeface="Arial"/>
              <a:buNone/>
              <a:defRPr sz="3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888888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480060" y="11865188"/>
            <a:ext cx="2240280" cy="681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700"/>
              <a:buFont typeface="Calibri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3280410" y="11865188"/>
            <a:ext cx="3040380" cy="681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700"/>
              <a:buFont typeface="Calibri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6880860" y="11865188"/>
            <a:ext cx="2240280" cy="681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480060" y="512658"/>
            <a:ext cx="8641079" cy="2133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Calibri"/>
              <a:buNone/>
              <a:defRPr sz="6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576367" y="2890734"/>
            <a:ext cx="8448464" cy="8641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51435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7625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–"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480060" y="11865188"/>
            <a:ext cx="2240280" cy="681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700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3280410" y="11865188"/>
            <a:ext cx="3040380" cy="681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700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6880860" y="11865188"/>
            <a:ext cx="2240280" cy="681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2579581" y="4893948"/>
            <a:ext cx="10922846" cy="2160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Calibri"/>
              <a:buNone/>
              <a:defRPr sz="6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-1820968" y="2813688"/>
            <a:ext cx="10922846" cy="6320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51435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7625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–"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480060" y="11865188"/>
            <a:ext cx="2240280" cy="681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700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3280410" y="11865188"/>
            <a:ext cx="3040380" cy="681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700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6880860" y="11865188"/>
            <a:ext cx="2240280" cy="681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480060" y="512658"/>
            <a:ext cx="8641079" cy="2133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Calibri"/>
              <a:buNone/>
              <a:defRPr sz="6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480060" y="2987041"/>
            <a:ext cx="8641079" cy="8448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51435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7625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–"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480060" y="11865188"/>
            <a:ext cx="2240280" cy="681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700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3280410" y="11865188"/>
            <a:ext cx="3040380" cy="681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700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6880860" y="11865188"/>
            <a:ext cx="2240280" cy="681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758429" y="8226214"/>
            <a:ext cx="8161020" cy="2542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Calibri"/>
              <a:buNone/>
              <a:defRPr sz="5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758429" y="5425866"/>
            <a:ext cx="8161020" cy="2800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500"/>
              <a:buFont typeface="Arial"/>
              <a:buNone/>
              <a:defRPr sz="2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480060" y="11865188"/>
            <a:ext cx="2240280" cy="681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700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3280410" y="11865188"/>
            <a:ext cx="3040380" cy="681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700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6880860" y="11865188"/>
            <a:ext cx="2240280" cy="681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480060" y="512658"/>
            <a:ext cx="8641079" cy="2133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Calibri"/>
              <a:buNone/>
              <a:defRPr sz="6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480060" y="2987041"/>
            <a:ext cx="4240529" cy="8448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7625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–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73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73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73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73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73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73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4880610" y="2987041"/>
            <a:ext cx="4240529" cy="8448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7625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–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73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73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73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73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73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73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480060" y="11865188"/>
            <a:ext cx="2240280" cy="681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700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3280410" y="11865188"/>
            <a:ext cx="3040380" cy="681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700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6880860" y="11865188"/>
            <a:ext cx="2240280" cy="681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480060" y="512658"/>
            <a:ext cx="8641079" cy="2133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Calibri"/>
              <a:buNone/>
              <a:defRPr sz="6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480060" y="2865543"/>
            <a:ext cx="4242197" cy="1194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480060" y="4059766"/>
            <a:ext cx="4242197" cy="737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4450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73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4877278" y="2865543"/>
            <a:ext cx="4243862" cy="1194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4877278" y="4059766"/>
            <a:ext cx="4243862" cy="737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4450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73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480060" y="11865188"/>
            <a:ext cx="2240280" cy="681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700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3280410" y="11865188"/>
            <a:ext cx="3040380" cy="681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700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6880860" y="11865188"/>
            <a:ext cx="2240280" cy="681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480060" y="512658"/>
            <a:ext cx="8641079" cy="2133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Calibri"/>
              <a:buNone/>
              <a:defRPr sz="6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480060" y="11865188"/>
            <a:ext cx="2240280" cy="681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700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3280410" y="11865188"/>
            <a:ext cx="3040380" cy="681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700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6880860" y="11865188"/>
            <a:ext cx="2240280" cy="681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480060" y="11865188"/>
            <a:ext cx="2240280" cy="681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700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3280410" y="11865188"/>
            <a:ext cx="3040380" cy="681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700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6880860" y="11865188"/>
            <a:ext cx="2240280" cy="681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480060" y="509693"/>
            <a:ext cx="3158728" cy="21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3753803" y="509695"/>
            <a:ext cx="5367338" cy="10925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51435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7625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–"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480060" y="2678855"/>
            <a:ext cx="3158728" cy="875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480060" y="11865188"/>
            <a:ext cx="2240280" cy="681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700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3280410" y="11865188"/>
            <a:ext cx="3040380" cy="681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700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6880860" y="11865188"/>
            <a:ext cx="2240280" cy="681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1881901" y="8961121"/>
            <a:ext cx="5760720" cy="1057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1881901" y="1143845"/>
            <a:ext cx="5760720" cy="768095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1881901" y="10019032"/>
            <a:ext cx="5760720" cy="150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480060" y="11865188"/>
            <a:ext cx="2240280" cy="681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700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3280410" y="11865188"/>
            <a:ext cx="3040380" cy="681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700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6880860" y="11865188"/>
            <a:ext cx="2240280" cy="681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480060" y="512658"/>
            <a:ext cx="8641079" cy="2133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Calibri"/>
              <a:buNone/>
              <a:defRPr sz="6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480060" y="2987041"/>
            <a:ext cx="8641079" cy="8448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7625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–"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480060" y="11865188"/>
            <a:ext cx="2240280" cy="681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700"/>
              <a:buFont typeface="Calibri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3280410" y="11865188"/>
            <a:ext cx="3040380" cy="681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700"/>
              <a:buFont typeface="Calibri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6880860" y="11865188"/>
            <a:ext cx="2240280" cy="681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25"/>
              <a:buFont typeface="Calibri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hyperlink" Target="https://www.linkedin.com/company/asiaiga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siaiga.org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2FAE0419-B4B9-5278-CC49-CEF4AC319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61" y="9386144"/>
            <a:ext cx="3432557" cy="261979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149F023-E1A8-C0E2-5B55-A5BCCA90AF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6043" y="2608993"/>
            <a:ext cx="3964257" cy="2711687"/>
          </a:xfrm>
          <a:prstGeom prst="rect">
            <a:avLst/>
          </a:prstGeom>
        </p:spPr>
      </p:pic>
      <p:sp>
        <p:nvSpPr>
          <p:cNvPr id="86" name="Google Shape;86;p1"/>
          <p:cNvSpPr txBox="1"/>
          <p:nvPr/>
        </p:nvSpPr>
        <p:spPr>
          <a:xfrm>
            <a:off x="0" y="0"/>
            <a:ext cx="9601200" cy="209996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en-US" sz="2800" b="1" i="0" u="none" strike="noStrike" cap="none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No Distraction,</a:t>
            </a:r>
            <a:r>
              <a:rPr lang="en-US" sz="2800" b="1" i="0" u="none" strike="noStrike" cap="none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 while driving</a:t>
            </a:r>
            <a:endParaRPr sz="2800" b="1" i="0" u="none" strike="noStrike" cap="none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/>
            </a:endParaRPr>
          </a:p>
        </p:txBody>
      </p:sp>
      <p:sp>
        <p:nvSpPr>
          <p:cNvPr id="87" name="Google Shape;87;p1"/>
          <p:cNvSpPr txBox="1">
            <a:spLocks noGrp="1"/>
          </p:cNvSpPr>
          <p:nvPr>
            <p:ph type="subTitle" idx="1"/>
          </p:nvPr>
        </p:nvSpPr>
        <p:spPr>
          <a:xfrm>
            <a:off x="76200" y="2619007"/>
            <a:ext cx="5264658" cy="809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  <a:sym typeface="Arial"/>
              </a:rPr>
              <a:t>驾驶时，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  <a:sym typeface="Arial"/>
              </a:rPr>
              <a:t>您可能由于以下情况而分心：</a:t>
            </a:r>
            <a:endParaRPr sz="20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/>
              <a:sym typeface="Arial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96950" y="4775400"/>
            <a:ext cx="5237100" cy="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rPr lang="zh-CN" altLang="en-US" sz="1800" b="0" i="0" u="none" strike="noStrike" cap="none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每次您在驾驶时分心，</a:t>
            </a:r>
            <a:endParaRPr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rPr lang="zh-CN" altLang="en-US" sz="1800" b="1" i="0" u="none" strike="noStrike" cap="none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直接的</a:t>
            </a:r>
            <a:r>
              <a:rPr lang="zh-CN" altLang="en-US" sz="1800" b="1" i="0" u="none" strike="noStrike" cap="none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后果</a:t>
            </a:r>
            <a:r>
              <a:rPr lang="zh-CN" altLang="en-US" sz="1800" b="0" i="0" u="none" strike="noStrike" cap="none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是：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 </a:t>
            </a:r>
            <a:endParaRPr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0" y="0"/>
            <a:ext cx="960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228600" y="12013225"/>
            <a:ext cx="6126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5"/>
              <a:buFont typeface="Calibri"/>
              <a:buNone/>
            </a:pPr>
            <a:r>
              <a:rPr lang="en-US" sz="700" b="0" i="0" u="none" strike="noStrike" cap="none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/>
                <a:sym typeface="Calibri"/>
              </a:rPr>
              <a:t> ©</a:t>
            </a:r>
            <a:r>
              <a:rPr lang="en-US" sz="700" b="0" i="1" u="none" strike="noStrike" cap="none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/>
                <a:sym typeface="Calibri"/>
              </a:rPr>
              <a:t> AIGA 2024 –AIGA</a:t>
            </a:r>
            <a:r>
              <a:rPr lang="zh-CN" altLang="en-US" sz="700" b="0" i="1" u="none" strike="noStrike" cap="none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/>
                <a:sym typeface="Calibri"/>
              </a:rPr>
              <a:t>亚洲工业气体协会授予本出版物转载许可，须注明该协会为信息来源      </a:t>
            </a:r>
            <a:endParaRPr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5"/>
              <a:buFont typeface="Calibri"/>
              <a:buNone/>
            </a:pPr>
            <a:r>
              <a:rPr lang="en-US" sz="700" b="0" i="0" u="none" strike="noStrike" cap="none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/>
                <a:sym typeface="Calibri"/>
              </a:rPr>
              <a:t>    </a:t>
            </a:r>
            <a:endParaRPr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3932400" y="9209112"/>
            <a:ext cx="5592600" cy="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00"/>
              <a:buFont typeface="Arial"/>
              <a:buNone/>
            </a:pPr>
            <a:r>
              <a:rPr lang="zh-CN" altLang="en-US" sz="2000" b="1" i="0" u="none" strike="noStrike" cap="none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避免分心驾驶的</a:t>
            </a:r>
            <a:r>
              <a:rPr lang="zh-CN" altLang="en-US" sz="2000" b="1" i="0" u="none" strike="noStrike" cap="none" dirty="0">
                <a:solidFill>
                  <a:schemeClr val="dk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小贴士</a:t>
            </a:r>
            <a:endParaRPr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96950" y="12222245"/>
            <a:ext cx="3789218" cy="305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AIGA Safety Poster, SP - 22/24</a:t>
            </a:r>
            <a:endParaRPr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198194" y="3070767"/>
            <a:ext cx="5135855" cy="17522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◆"/>
            </a:pPr>
            <a:r>
              <a:rPr lang="zh-CN" altLang="en-US" sz="1600" b="1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精神分心</a:t>
            </a:r>
            <a:endParaRPr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zh-CN" altLang="en-US" sz="1600" b="0" i="0" u="none" strike="noStrike" cap="none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拨打电话，即使是使用免提设备</a:t>
            </a:r>
            <a:endParaRPr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marR="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◆"/>
            </a:pPr>
            <a:r>
              <a:rPr lang="zh-CN" altLang="en-US" sz="1600" b="1" i="0" u="none" strike="noStrike" cap="none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视觉分心</a:t>
            </a:r>
            <a:endParaRPr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zh-CN" altLang="en-US" sz="1600" b="0" i="0" u="none" strike="noStrike" cap="none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发短信或使用电子设备</a:t>
            </a:r>
            <a:endParaRPr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marR="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◆"/>
            </a:pPr>
            <a:r>
              <a:rPr lang="zh-CN" altLang="en-US" sz="1600" b="1" i="0" u="none" strike="noStrike" cap="none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肢体分心</a:t>
            </a:r>
            <a:endParaRPr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zh-CN" altLang="en-US" sz="1600" b="0" i="0" u="none" strike="noStrike" cap="none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驾驶时吃东西</a:t>
            </a:r>
            <a:r>
              <a:rPr lang="zh-CN" altLang="en-US" sz="16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600" b="0" i="0" u="none" strike="noStrike" cap="none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喝水或伸手拿取物品</a:t>
            </a:r>
            <a:endParaRPr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228600" y="5464696"/>
            <a:ext cx="9191700" cy="23082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marR="0" lvl="0" indent="-1143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➔"/>
            </a:pPr>
            <a:r>
              <a:rPr lang="zh-CN" altLang="en-US" sz="1600" b="1" i="0" u="none" strike="noStrike" cap="none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对途中身边所发生的事情的</a:t>
            </a:r>
            <a:r>
              <a:rPr lang="zh-CN" altLang="en-US" sz="1600" b="1" i="0" u="none" strike="noStrike" cap="none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意识降低</a:t>
            </a:r>
            <a:endParaRPr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marR="0" lvl="0" indent="-114300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➔"/>
            </a:pPr>
            <a:r>
              <a:rPr lang="zh-CN" altLang="en-US" sz="1600" b="1" i="0" u="none" strike="noStrike" cap="none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察觉意外的道路事件和交通信号需要</a:t>
            </a:r>
            <a:r>
              <a:rPr lang="zh-CN" altLang="en-US" sz="1600" b="1" i="0" u="none" strike="noStrike" cap="none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更长的反应时间</a:t>
            </a:r>
            <a:endParaRPr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marR="0" lvl="0" indent="-114300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➔"/>
            </a:pPr>
            <a:r>
              <a:rPr lang="zh-CN" altLang="en-US" sz="1600" b="1" i="0" u="none" strike="noStrike" cap="none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可能导致压力和挫败感的</a:t>
            </a:r>
            <a:r>
              <a:rPr lang="zh-CN" altLang="en-US" sz="1600" b="1" i="0" u="none" strike="noStrike" cap="none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脑力负荷增加</a:t>
            </a:r>
            <a:endParaRPr lang="en-US" altLang="zh-CN" sz="1600" b="1" i="0" u="none" strike="noStrike" cap="none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/>
            </a:endParaRPr>
          </a:p>
          <a:p>
            <a:pPr marL="228600" marR="0" lvl="0" indent="-114300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➔"/>
            </a:pPr>
            <a:r>
              <a:rPr lang="zh-CN" altLang="en-US" sz="1600" b="1" i="0" u="none" strike="noStrike" cap="none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注意力不集中</a:t>
            </a:r>
            <a:r>
              <a:rPr lang="zh-CN" altLang="en-US" sz="1600" b="1" i="0" u="none" strike="noStrike" cap="none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可能导致：</a:t>
            </a:r>
            <a:endParaRPr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371600" marR="0" lvl="2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●"/>
            </a:pPr>
            <a:r>
              <a:rPr lang="zh-CN" altLang="en-US" sz="16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忽视盲区或道路交通信息</a:t>
            </a:r>
            <a:endParaRPr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371600" marR="0" lvl="2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●"/>
            </a:pPr>
            <a:r>
              <a:rPr lang="zh-CN" altLang="en-US" sz="1600" b="0" i="0" u="none" strike="noStrike" cap="none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驾驶失误，漂移到对面车道</a:t>
            </a:r>
            <a:endParaRPr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371600" marR="0" lvl="2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●"/>
            </a:pPr>
            <a:r>
              <a:rPr lang="zh-CN" altLang="en-US" sz="1600" b="0" i="0" u="none" strike="noStrike" cap="none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速度不稳定，安全距离不足</a:t>
            </a:r>
            <a:r>
              <a:rPr lang="zh-CN" altLang="en-US" sz="16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600" b="0" i="0" u="none" strike="noStrike" cap="none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急刹车</a:t>
            </a:r>
            <a:endParaRPr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3648472" y="9618904"/>
            <a:ext cx="5771828" cy="2384508"/>
          </a:xfrm>
          <a:prstGeom prst="rect">
            <a:avLst/>
          </a:prstGeom>
          <a:solidFill>
            <a:srgbClr val="99FF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09550" algn="just" rtl="0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 Medium"/>
              <a:buChar char="★"/>
            </a:pPr>
            <a:r>
              <a:rPr lang="zh-CN" altLang="zh-CN" sz="16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开车前</a:t>
            </a:r>
            <a:r>
              <a:rPr lang="zh-CN" altLang="en-US" sz="16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完成</a:t>
            </a:r>
            <a:r>
              <a:rPr lang="zh-CN" altLang="zh-CN" sz="16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后视镜和</a:t>
            </a:r>
            <a:r>
              <a:rPr lang="zh-CN" altLang="en-US" sz="16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下</a:t>
            </a:r>
            <a:r>
              <a:rPr lang="zh-CN" altLang="zh-CN" sz="16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视镜、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座位</a:t>
            </a:r>
            <a:r>
              <a:rPr lang="zh-CN" altLang="zh-CN" sz="16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、空调设置</a:t>
            </a:r>
            <a:r>
              <a:rPr lang="zh-CN" altLang="en-US" sz="16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zh-CN" sz="16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导航</a:t>
            </a:r>
            <a:r>
              <a:rPr lang="zh-CN" altLang="en-US" sz="16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的调整</a:t>
            </a:r>
            <a:r>
              <a:rPr lang="zh-CN" altLang="zh-CN" sz="16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sz="1600" dirty="0">
              <a:latin typeface="微软雅黑" panose="020B0503020204020204" pitchFamily="34" charset="-122"/>
              <a:ea typeface="微软雅黑" panose="020B0503020204020204" pitchFamily="34" charset="-122"/>
              <a:cs typeface="Roboto Medium"/>
              <a:sym typeface="Roboto Medium"/>
            </a:endParaRPr>
          </a:p>
          <a:p>
            <a:pPr marL="285750" marR="0" lvl="0" indent="-209550" algn="just" rtl="0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 Medium"/>
              <a:buChar char="★"/>
            </a:pPr>
            <a:r>
              <a:rPr lang="zh-CN" altLang="zh-CN" sz="16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将可移动物品固定在杯架或储物箱中。</a:t>
            </a:r>
            <a:endParaRPr sz="1600" dirty="0">
              <a:latin typeface="微软雅黑" panose="020B0503020204020204" pitchFamily="34" charset="-122"/>
              <a:ea typeface="微软雅黑" panose="020B0503020204020204" pitchFamily="34" charset="-122"/>
              <a:cs typeface="Roboto Medium"/>
              <a:sym typeface="Roboto Medium"/>
            </a:endParaRPr>
          </a:p>
          <a:p>
            <a:pPr marL="285750" marR="0" lvl="0" indent="-209550" algn="just" rtl="0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 Medium"/>
              <a:buChar char="★"/>
            </a:pPr>
            <a:r>
              <a:rPr lang="zh-CN" altLang="zh-CN" sz="16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将双手放在方向盘上。 </a:t>
            </a:r>
            <a:endParaRPr lang="en-US" altLang="zh-CN" sz="160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marR="0" lvl="0" indent="-209550" algn="just" rtl="0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 Medium"/>
              <a:buChar char="★"/>
            </a:pPr>
            <a:r>
              <a:rPr lang="zh-CN" altLang="zh-CN" sz="16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切勿在开车时使用手机。</a:t>
            </a:r>
            <a:endParaRPr lang="en-US" altLang="zh-CN" sz="160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marR="0" lvl="0" indent="-209550" algn="just" rtl="0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 Medium"/>
              <a:buChar char="★"/>
            </a:pPr>
            <a:r>
              <a:rPr lang="zh-CN" altLang="zh-CN" sz="16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保持眼睛每2秒移动一次。 </a:t>
            </a:r>
            <a:endParaRPr lang="en-US" altLang="zh-CN" sz="160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marR="0" lvl="0" indent="-209550" algn="just" rtl="0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 Medium"/>
              <a:buChar char="★"/>
            </a:pPr>
            <a:r>
              <a:rPr lang="zh-CN" altLang="en-US" sz="16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Medium"/>
                <a:sym typeface="Roboto Medium"/>
              </a:rPr>
              <a:t>安装驾驶员分心监控设备，并向驾驶员提供实时事件警报</a:t>
            </a:r>
            <a:r>
              <a:rPr lang="zh-CN" altLang="en-US" sz="15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Medium"/>
                <a:sym typeface="Roboto Medium"/>
              </a:rPr>
              <a:t>。</a:t>
            </a:r>
            <a:endParaRPr lang="en-US" sz="1500" dirty="0">
              <a:latin typeface="微软雅黑" panose="020B0503020204020204" pitchFamily="34" charset="-122"/>
              <a:ea typeface="微软雅黑" panose="020B0503020204020204" pitchFamily="34" charset="-122"/>
              <a:cs typeface="Roboto Medium"/>
              <a:sym typeface="Roboto Medium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4624552" y="228600"/>
            <a:ext cx="5627238" cy="83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350"/>
              <a:buFont typeface="Arial"/>
              <a:buNone/>
            </a:pPr>
            <a:r>
              <a:rPr lang="zh-CN" altLang="en-US" sz="4000" b="1" i="0" u="none" strike="noStrike" cap="none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驾驶时，</a:t>
            </a:r>
            <a:r>
              <a:rPr lang="zh-CN" altLang="en-US" sz="54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切勿分心</a:t>
            </a:r>
            <a:endParaRPr sz="54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0" y="1725282"/>
            <a:ext cx="9601200" cy="7199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1" i="0" u="none" strike="noStrike" cap="none" dirty="0">
              <a:solidFill>
                <a:srgbClr val="0033C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000"/>
              <a:buFont typeface="Arial"/>
              <a:buNone/>
            </a:pPr>
            <a:r>
              <a:rPr lang="en-US" sz="4000" b="1" i="0" u="none" strike="noStrike" cap="none" dirty="0">
                <a:solidFill>
                  <a:srgbClr val="00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  </a:t>
            </a:r>
            <a:r>
              <a:rPr lang="zh-CN" altLang="en-US" sz="4000" b="1" dirty="0">
                <a:solidFill>
                  <a:srgbClr val="00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</a:t>
            </a:r>
            <a:r>
              <a:rPr lang="zh-CN" altLang="en-US" sz="4000" b="1" i="0" u="none" strike="noStrike" cap="none" dirty="0">
                <a:solidFill>
                  <a:srgbClr val="00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使用电话、不凝视、不吃东西</a:t>
            </a:r>
            <a:endParaRPr sz="800" b="1" i="0" u="none" strike="noStrike" cap="none" dirty="0">
              <a:solidFill>
                <a:srgbClr val="0033C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0" y="8633048"/>
            <a:ext cx="9601200" cy="648072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50"/>
              <a:buFont typeface="Arial"/>
              <a:buNone/>
            </a:pPr>
            <a:r>
              <a:rPr lang="zh-CN" altLang="en-US" sz="3400" b="1" i="0" u="none" strike="noStrike" cap="none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始终</a:t>
            </a:r>
            <a:r>
              <a:rPr lang="zh-CN" altLang="en-US" sz="3400" b="1" i="0" u="none" strike="noStrike" cap="none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将您的</a:t>
            </a:r>
            <a:r>
              <a:rPr lang="zh-CN" altLang="en-US" sz="3400" b="1" i="0" u="none" strike="noStrike" cap="none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全部注意力</a:t>
            </a:r>
            <a:r>
              <a:rPr lang="zh-CN" altLang="en-US" sz="3400" b="1" i="0" u="none" strike="noStrike" cap="none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放在驾驶上</a:t>
            </a:r>
            <a:r>
              <a:rPr lang="en-US" sz="3400" b="1" i="0" u="none" strike="noStrike" cap="none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 </a:t>
            </a:r>
            <a:r>
              <a:rPr lang="en-US" sz="3400" b="1" i="0" u="none" strike="noStrike" cap="none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!</a:t>
            </a:r>
            <a:endParaRPr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-57758" y="7783209"/>
            <a:ext cx="9826910" cy="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r>
              <a:rPr lang="zh-CN" altLang="en-US" sz="2000" b="1" i="0" u="none" strike="noStrike" cap="none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分心的司机发生</a:t>
            </a:r>
            <a:r>
              <a:rPr lang="zh-CN" altLang="en-US" sz="2000" b="1" i="0" u="none" strike="noStrike" cap="none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道路交通事故</a:t>
            </a:r>
            <a:r>
              <a:rPr lang="zh-CN" altLang="en-US" sz="2000" b="1" i="0" u="none" strike="noStrike" cap="none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的可能性比专注驾驶的司机高</a:t>
            </a:r>
            <a:r>
              <a:rPr lang="en-US" altLang="zh-CN" sz="2000" b="1" i="0" u="none" strike="noStrike" cap="none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4</a:t>
            </a:r>
            <a:r>
              <a:rPr lang="zh-CN" altLang="en-US" sz="2000" b="1" i="0" u="none" strike="noStrike" cap="none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倍</a:t>
            </a:r>
            <a:r>
              <a:rPr lang="zh-CN" altLang="en-US" sz="2000" b="1" i="0" u="none" strike="noStrike" cap="none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！</a:t>
            </a:r>
            <a:endParaRPr sz="2000" b="1" i="0" u="none" strike="noStrike" cap="none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80%</a:t>
            </a:r>
            <a:r>
              <a:rPr lang="zh-CN" altLang="en-US" sz="2000" b="1" i="0" u="none" strike="noStrike" cap="none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的事故和</a:t>
            </a:r>
            <a:r>
              <a:rPr lang="en-US" altLang="zh-CN" sz="2000" b="1" i="0" u="none" strike="noStrike" cap="none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65%</a:t>
            </a:r>
            <a:r>
              <a:rPr lang="zh-CN" altLang="en-US" sz="2000" b="1" i="0" u="none" strike="noStrike" cap="none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的险兆事故都与</a:t>
            </a:r>
            <a:r>
              <a:rPr lang="zh-CN" altLang="en-US" sz="2000" b="1" i="0" u="none" strike="noStrike" cap="none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分心驾驶</a:t>
            </a:r>
            <a:r>
              <a:rPr lang="zh-CN" altLang="en-US" sz="2000" b="1" i="0" u="none" strike="noStrike" cap="none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有关</a:t>
            </a:r>
            <a:r>
              <a:rPr lang="zh-CN" altLang="en-US" sz="2000" b="1" i="0" u="none" strike="noStrike" cap="none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！</a:t>
            </a:r>
            <a:endParaRPr sz="2000" b="1" i="0" u="none" strike="noStrike" cap="none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1" i="0" u="none" strike="noStrike" cap="none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/>
            </a:endParaRPr>
          </a:p>
        </p:txBody>
      </p:sp>
      <p:pic>
        <p:nvPicPr>
          <p:cNvPr id="101" name="Google Shape;101;p1" descr="D:\0user\P DRIVE\Z HSE Director Asia Pacific zone\AIGA\AIGA\SAG - Safety Advisory Board\AIGA - Safety Posters on Cellphone while driving\Orange cross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20680" y="4458175"/>
            <a:ext cx="827999" cy="82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"/>
          <p:cNvSpPr txBox="1"/>
          <p:nvPr/>
        </p:nvSpPr>
        <p:spPr>
          <a:xfrm>
            <a:off x="6230950" y="12013225"/>
            <a:ext cx="33438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 b="1" i="1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Asia</a:t>
            </a:r>
            <a:r>
              <a:rPr lang="en-US" sz="1100" b="1" i="1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Industrial Gases Association</a:t>
            </a:r>
            <a:endParaRPr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 sz="8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/>
                <a:sym typeface="Calibri"/>
              </a:rPr>
              <a:t>No 2 Venture Drive, #22-28 Vision Exchange, Singapore 608526</a:t>
            </a:r>
            <a:endParaRPr sz="8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8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/>
                <a:sym typeface="Calibri"/>
              </a:rPr>
              <a:t>Tel: +65 67055642    Fax: +65 68633307</a:t>
            </a:r>
            <a:endParaRPr sz="8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 sz="5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/>
                <a:sym typeface="Calibri"/>
              </a:rPr>
              <a:t>Internet: </a:t>
            </a:r>
            <a:r>
              <a:rPr lang="en-US" sz="500" u="sng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</a:t>
            </a:r>
            <a:r>
              <a:rPr lang="en-US" altLang="zh-CN" sz="500" u="sng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</a:t>
            </a:r>
            <a:r>
              <a:rPr lang="en-US" sz="500" u="sng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siaiga.org</a:t>
            </a:r>
            <a:r>
              <a:rPr lang="en-US" sz="5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/>
                <a:sym typeface="Calibri"/>
              </a:rPr>
              <a:t> | LinkedIn Profile: </a:t>
            </a:r>
            <a:r>
              <a:rPr lang="en-US" sz="500" u="sng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https://www.linkedin.com/company/asiaigaorg</a:t>
            </a:r>
            <a:endParaRPr sz="5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/>
              <a:sym typeface="Calibri"/>
            </a:endParaRPr>
          </a:p>
        </p:txBody>
      </p:sp>
      <p:pic>
        <p:nvPicPr>
          <p:cNvPr id="104" name="Google Shape;104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295444" y="1546396"/>
            <a:ext cx="1107562" cy="1072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101;p1" descr="D:\0user\P DRIVE\Z HSE Director Asia Pacific zone\AIGA\AIGA\SAG - Safety Advisory Board\AIGA - Safety Posters on Cellphone while driving\Orange cross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8600" y="11275737"/>
            <a:ext cx="635478" cy="63093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椭圆 6">
            <a:extLst>
              <a:ext uri="{FF2B5EF4-FFF2-40B4-BE49-F238E27FC236}">
                <a16:creationId xmlns:a16="http://schemas.microsoft.com/office/drawing/2014/main" id="{75355842-7767-F735-3845-AA11E95EAC1A}"/>
              </a:ext>
            </a:extLst>
          </p:cNvPr>
          <p:cNvSpPr/>
          <p:nvPr/>
        </p:nvSpPr>
        <p:spPr>
          <a:xfrm>
            <a:off x="873230" y="10034888"/>
            <a:ext cx="370780" cy="4187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59C5942-4EF0-1A0D-5A96-0BEB1D7E3E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8194" y="284928"/>
            <a:ext cx="2710316" cy="1299232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81F18D8B-BBDF-663A-CF66-411AB6D374A1}"/>
              </a:ext>
            </a:extLst>
          </p:cNvPr>
          <p:cNvSpPr txBox="1"/>
          <p:nvPr/>
        </p:nvSpPr>
        <p:spPr>
          <a:xfrm>
            <a:off x="4522124" y="12197875"/>
            <a:ext cx="1524000" cy="448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7CCEF70-04B5-BEDD-01AC-C107FEDF4D00}"/>
              </a:ext>
            </a:extLst>
          </p:cNvPr>
          <p:cNvSpPr txBox="1"/>
          <p:nvPr/>
        </p:nvSpPr>
        <p:spPr>
          <a:xfrm>
            <a:off x="4017818" y="12151677"/>
            <a:ext cx="211344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700" i="1" dirty="0">
                <a:solidFill>
                  <a:schemeClr val="tx1"/>
                </a:solidFill>
              </a:rPr>
              <a:t>注：如有任何内容方面的分歧、或经授权翻译的文件内容与本出版物的英文内容不相符合时，应以</a:t>
            </a:r>
            <a:r>
              <a:rPr lang="en-US" altLang="zh-CN" sz="700" i="1" dirty="0">
                <a:solidFill>
                  <a:schemeClr val="tx1"/>
                </a:solidFill>
              </a:rPr>
              <a:t>AIGA</a:t>
            </a:r>
            <a:r>
              <a:rPr lang="zh-CN" altLang="en-US" sz="700" i="1" dirty="0">
                <a:solidFill>
                  <a:schemeClr val="tx1"/>
                </a:solidFill>
              </a:rPr>
              <a:t>提供的官方英文版的内容为准。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540</Words>
  <Application>Microsoft Office PowerPoint</Application>
  <PresentationFormat>A3 Paper (297x420 mm)</PresentationFormat>
  <Paragraphs>39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Noto Sans Symbols</vt:lpstr>
      <vt:lpstr>Microsoft YaHei</vt:lpstr>
      <vt:lpstr>Calibri</vt:lpstr>
      <vt:lpstr>Arial</vt:lpstr>
      <vt:lpstr>Roboto Medium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Sarkar, Milan</dc:creator>
  <cp:lastModifiedBy>Milan Sarkar (External)</cp:lastModifiedBy>
  <cp:revision>15</cp:revision>
  <dcterms:modified xsi:type="dcterms:W3CDTF">2025-11-10T05:44:23Z</dcterms:modified>
</cp:coreProperties>
</file>