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8" r:id="rId4"/>
    <p:sldId id="259" r:id="rId5"/>
    <p:sldId id="260" r:id="rId6"/>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E9F9"/>
    <a:srgbClr val="F8D7CD"/>
    <a:srgbClr val="B5FDC1"/>
    <a:srgbClr val="FFF2CC"/>
    <a:srgbClr val="6D6CF6"/>
    <a:srgbClr val="000066"/>
    <a:srgbClr val="CCFFCC"/>
    <a:srgbClr val="C5FFE2"/>
    <a:srgbClr val="99FFCC"/>
    <a:srgbClr val="B7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79" autoAdjust="0"/>
    <p:restoredTop sz="94660"/>
  </p:normalViewPr>
  <p:slideViewPr>
    <p:cSldViewPr snapToGrid="0">
      <p:cViewPr>
        <p:scale>
          <a:sx n="75" d="100"/>
          <a:sy n="75" d="100"/>
        </p:scale>
        <p:origin x="2010" y="-14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EEF8B-2F5B-4B1B-B9CF-EFB887032532}" type="datetimeFigureOut">
              <a:rPr lang="en-US" smtClean="0"/>
              <a:t>1/17/2024</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274196-F022-419F-917D-F2F896804873}" type="slidenum">
              <a:rPr lang="en-US" smtClean="0"/>
              <a:t>‹#›</a:t>
            </a:fld>
            <a:endParaRPr lang="en-US"/>
          </a:p>
        </p:txBody>
      </p:sp>
    </p:spTree>
    <p:extLst>
      <p:ext uri="{BB962C8B-B14F-4D97-AF65-F5344CB8AC3E}">
        <p14:creationId xmlns:p14="http://schemas.microsoft.com/office/powerpoint/2010/main" val="1670521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274196-F022-419F-917D-F2F896804873}" type="slidenum">
              <a:rPr lang="en-US" smtClean="0"/>
              <a:t>4</a:t>
            </a:fld>
            <a:endParaRPr lang="en-US"/>
          </a:p>
        </p:txBody>
      </p:sp>
    </p:spTree>
    <p:extLst>
      <p:ext uri="{BB962C8B-B14F-4D97-AF65-F5344CB8AC3E}">
        <p14:creationId xmlns:p14="http://schemas.microsoft.com/office/powerpoint/2010/main" val="3182033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274196-F022-419F-917D-F2F896804873}" type="slidenum">
              <a:rPr lang="en-US" smtClean="0"/>
              <a:t>5</a:t>
            </a:fld>
            <a:endParaRPr lang="en-US"/>
          </a:p>
        </p:txBody>
      </p:sp>
    </p:spTree>
    <p:extLst>
      <p:ext uri="{BB962C8B-B14F-4D97-AF65-F5344CB8AC3E}">
        <p14:creationId xmlns:p14="http://schemas.microsoft.com/office/powerpoint/2010/main" val="87154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B208152-2DDB-4BF8-BF02-10FDD13F2FE7}" type="datetime5">
              <a:rPr lang="en-US" smtClean="0"/>
              <a:t>17-Jan-24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616F5C-DF26-494E-9857-CBF8513B0F8E}" type="slidenum">
              <a:rPr lang="en-US" smtClean="0"/>
              <a:t>‹#›</a:t>
            </a:fld>
            <a:endParaRPr lang="en-US"/>
          </a:p>
        </p:txBody>
      </p:sp>
    </p:spTree>
    <p:extLst>
      <p:ext uri="{BB962C8B-B14F-4D97-AF65-F5344CB8AC3E}">
        <p14:creationId xmlns:p14="http://schemas.microsoft.com/office/powerpoint/2010/main" val="2818144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226AC6-3CC2-427C-A4C0-888A3439FA91}" type="datetime5">
              <a:rPr lang="en-US" smtClean="0"/>
              <a:t>17-Jan-24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616F5C-DF26-494E-9857-CBF8513B0F8E}" type="slidenum">
              <a:rPr lang="en-US" smtClean="0"/>
              <a:t>‹#›</a:t>
            </a:fld>
            <a:endParaRPr lang="en-US"/>
          </a:p>
        </p:txBody>
      </p:sp>
    </p:spTree>
    <p:extLst>
      <p:ext uri="{BB962C8B-B14F-4D97-AF65-F5344CB8AC3E}">
        <p14:creationId xmlns:p14="http://schemas.microsoft.com/office/powerpoint/2010/main" val="3880287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0CEC31-4460-450A-B0EA-5EA8C4D33695}" type="datetime5">
              <a:rPr lang="en-US" smtClean="0"/>
              <a:t>17-Jan-24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616F5C-DF26-494E-9857-CBF8513B0F8E}" type="slidenum">
              <a:rPr lang="en-US" smtClean="0"/>
              <a:t>‹#›</a:t>
            </a:fld>
            <a:endParaRPr lang="en-US"/>
          </a:p>
        </p:txBody>
      </p:sp>
    </p:spTree>
    <p:extLst>
      <p:ext uri="{BB962C8B-B14F-4D97-AF65-F5344CB8AC3E}">
        <p14:creationId xmlns:p14="http://schemas.microsoft.com/office/powerpoint/2010/main" val="1583096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81B8DB-713F-41FA-8650-18FF8AF8002D}" type="datetime5">
              <a:rPr lang="en-US" smtClean="0"/>
              <a:t>17-Jan-24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616F5C-DF26-494E-9857-CBF8513B0F8E}" type="slidenum">
              <a:rPr lang="en-US" smtClean="0"/>
              <a:t>‹#›</a:t>
            </a:fld>
            <a:endParaRPr lang="en-US"/>
          </a:p>
        </p:txBody>
      </p:sp>
    </p:spTree>
    <p:extLst>
      <p:ext uri="{BB962C8B-B14F-4D97-AF65-F5344CB8AC3E}">
        <p14:creationId xmlns:p14="http://schemas.microsoft.com/office/powerpoint/2010/main" val="381718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F05924-1224-4EF6-BDBD-4C3C9CCA82DA}" type="datetime5">
              <a:rPr lang="en-US" smtClean="0"/>
              <a:t>17-Jan-24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616F5C-DF26-494E-9857-CBF8513B0F8E}" type="slidenum">
              <a:rPr lang="en-US" smtClean="0"/>
              <a:t>‹#›</a:t>
            </a:fld>
            <a:endParaRPr lang="en-US"/>
          </a:p>
        </p:txBody>
      </p:sp>
    </p:spTree>
    <p:extLst>
      <p:ext uri="{BB962C8B-B14F-4D97-AF65-F5344CB8AC3E}">
        <p14:creationId xmlns:p14="http://schemas.microsoft.com/office/powerpoint/2010/main" val="3994825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4B95BEF-EFE8-476C-BAD0-3A2794B81FD6}" type="datetime5">
              <a:rPr lang="en-US" smtClean="0"/>
              <a:t>17-Jan-24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616F5C-DF26-494E-9857-CBF8513B0F8E}" type="slidenum">
              <a:rPr lang="en-US" smtClean="0"/>
              <a:t>‹#›</a:t>
            </a:fld>
            <a:endParaRPr lang="en-US"/>
          </a:p>
        </p:txBody>
      </p:sp>
    </p:spTree>
    <p:extLst>
      <p:ext uri="{BB962C8B-B14F-4D97-AF65-F5344CB8AC3E}">
        <p14:creationId xmlns:p14="http://schemas.microsoft.com/office/powerpoint/2010/main" val="2298323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21E923A-2E00-4ED9-84B6-175E0AFC25C5}" type="datetime5">
              <a:rPr lang="en-US" smtClean="0"/>
              <a:t>17-Jan-24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616F5C-DF26-494E-9857-CBF8513B0F8E}" type="slidenum">
              <a:rPr lang="en-US" smtClean="0"/>
              <a:t>‹#›</a:t>
            </a:fld>
            <a:endParaRPr lang="en-US"/>
          </a:p>
        </p:txBody>
      </p:sp>
    </p:spTree>
    <p:extLst>
      <p:ext uri="{BB962C8B-B14F-4D97-AF65-F5344CB8AC3E}">
        <p14:creationId xmlns:p14="http://schemas.microsoft.com/office/powerpoint/2010/main" val="4224693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F27863B-9F76-4BB3-8437-11C5CE5E7FBB}" type="datetime5">
              <a:rPr lang="en-US" smtClean="0"/>
              <a:t>17-Jan-24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616F5C-DF26-494E-9857-CBF8513B0F8E}" type="slidenum">
              <a:rPr lang="en-US" smtClean="0"/>
              <a:t>‹#›</a:t>
            </a:fld>
            <a:endParaRPr lang="en-US"/>
          </a:p>
        </p:txBody>
      </p:sp>
    </p:spTree>
    <p:extLst>
      <p:ext uri="{BB962C8B-B14F-4D97-AF65-F5344CB8AC3E}">
        <p14:creationId xmlns:p14="http://schemas.microsoft.com/office/powerpoint/2010/main" val="3522833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3C3F0A-EAA9-48B0-98E2-799583E7D02B}" type="datetime5">
              <a:rPr lang="en-US" smtClean="0"/>
              <a:t>17-Jan-24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616F5C-DF26-494E-9857-CBF8513B0F8E}" type="slidenum">
              <a:rPr lang="en-US" smtClean="0"/>
              <a:t>‹#›</a:t>
            </a:fld>
            <a:endParaRPr lang="en-US"/>
          </a:p>
        </p:txBody>
      </p:sp>
    </p:spTree>
    <p:extLst>
      <p:ext uri="{BB962C8B-B14F-4D97-AF65-F5344CB8AC3E}">
        <p14:creationId xmlns:p14="http://schemas.microsoft.com/office/powerpoint/2010/main" val="3672736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434E7C-BCF0-4680-8E48-2EE8C1145749}" type="datetime5">
              <a:rPr lang="en-US" smtClean="0"/>
              <a:t>17-Jan-24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616F5C-DF26-494E-9857-CBF8513B0F8E}" type="slidenum">
              <a:rPr lang="en-US" smtClean="0"/>
              <a:t>‹#›</a:t>
            </a:fld>
            <a:endParaRPr lang="en-US"/>
          </a:p>
        </p:txBody>
      </p:sp>
    </p:spTree>
    <p:extLst>
      <p:ext uri="{BB962C8B-B14F-4D97-AF65-F5344CB8AC3E}">
        <p14:creationId xmlns:p14="http://schemas.microsoft.com/office/powerpoint/2010/main" val="1721113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1B52AE-0AF5-4324-A119-955DF95DC86B}" type="datetime5">
              <a:rPr lang="en-US" smtClean="0"/>
              <a:t>17-Jan-24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616F5C-DF26-494E-9857-CBF8513B0F8E}" type="slidenum">
              <a:rPr lang="en-US" smtClean="0"/>
              <a:t>‹#›</a:t>
            </a:fld>
            <a:endParaRPr lang="en-US"/>
          </a:p>
        </p:txBody>
      </p:sp>
    </p:spTree>
    <p:extLst>
      <p:ext uri="{BB962C8B-B14F-4D97-AF65-F5344CB8AC3E}">
        <p14:creationId xmlns:p14="http://schemas.microsoft.com/office/powerpoint/2010/main" val="217836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D12121F-5C8D-44F1-894F-9994ED06FD91}" type="datetime5">
              <a:rPr lang="en-US" smtClean="0"/>
              <a:t>17-Jan-24</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7616F5C-DF26-494E-9857-CBF8513B0F8E}" type="slidenum">
              <a:rPr lang="en-US" smtClean="0"/>
              <a:t>‹#›</a:t>
            </a:fld>
            <a:endParaRPr lang="en-US"/>
          </a:p>
        </p:txBody>
      </p:sp>
    </p:spTree>
    <p:extLst>
      <p:ext uri="{BB962C8B-B14F-4D97-AF65-F5344CB8AC3E}">
        <p14:creationId xmlns:p14="http://schemas.microsoft.com/office/powerpoint/2010/main" val="32637044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linkedin.com/company/asiaigaorg" TargetMode="External"/><Relationship Id="rId2" Type="http://schemas.openxmlformats.org/officeDocument/2006/relationships/hyperlink" Target="http://www.asiaiga.org/" TargetMode="Externa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asiaiga.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hyperlink" Target="https://www.linkedin.com/company/asiaiga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074772303"/>
              </p:ext>
            </p:extLst>
          </p:nvPr>
        </p:nvGraphicFramePr>
        <p:xfrm>
          <a:off x="0" y="6350"/>
          <a:ext cx="6858000" cy="998982"/>
        </p:xfrm>
        <a:graphic>
          <a:graphicData uri="http://schemas.openxmlformats.org/drawingml/2006/table">
            <a:tbl>
              <a:tblPr bandRow="1">
                <a:tableStyleId>{0E3FDE45-AF77-4B5C-9715-49D594BDF05E}</a:tableStyleId>
              </a:tblPr>
              <a:tblGrid>
                <a:gridCol w="1524000">
                  <a:extLst>
                    <a:ext uri="{9D8B030D-6E8A-4147-A177-3AD203B41FA5}">
                      <a16:colId xmlns:a16="http://schemas.microsoft.com/office/drawing/2014/main" val="20000"/>
                    </a:ext>
                  </a:extLst>
                </a:gridCol>
                <a:gridCol w="3988037">
                  <a:extLst>
                    <a:ext uri="{9D8B030D-6E8A-4147-A177-3AD203B41FA5}">
                      <a16:colId xmlns:a16="http://schemas.microsoft.com/office/drawing/2014/main" val="20001"/>
                    </a:ext>
                  </a:extLst>
                </a:gridCol>
                <a:gridCol w="1345963">
                  <a:extLst>
                    <a:ext uri="{9D8B030D-6E8A-4147-A177-3AD203B41FA5}">
                      <a16:colId xmlns:a16="http://schemas.microsoft.com/office/drawing/2014/main" val="20002"/>
                    </a:ext>
                  </a:extLst>
                </a:gridCol>
              </a:tblGrid>
              <a:tr h="979541">
                <a:tc>
                  <a:txBody>
                    <a:bodyPr/>
                    <a:lstStyle/>
                    <a:p>
                      <a:pPr marL="0" marR="0" algn="ctr">
                        <a:lnSpc>
                          <a:spcPct val="115000"/>
                        </a:lnSpc>
                        <a:spcBef>
                          <a:spcPts val="0"/>
                        </a:spcBef>
                        <a:spcAft>
                          <a:spcPts val="0"/>
                        </a:spcAft>
                      </a:pPr>
                      <a:r>
                        <a:rPr lang="id-ID" sz="900" dirty="0">
                          <a:effectLst/>
                        </a:rPr>
                        <a:t>AIGA Website:  </a:t>
                      </a:r>
                      <a:endParaRPr lang="en-US" sz="1200" dirty="0">
                        <a:effectLst/>
                      </a:endParaRPr>
                    </a:p>
                    <a:p>
                      <a:pPr marL="0" marR="0" algn="ctr">
                        <a:lnSpc>
                          <a:spcPct val="115000"/>
                        </a:lnSpc>
                        <a:spcBef>
                          <a:spcPts val="0"/>
                        </a:spcBef>
                        <a:spcAft>
                          <a:spcPts val="0"/>
                        </a:spcAft>
                      </a:pPr>
                      <a:r>
                        <a:rPr lang="id-ID" sz="1000" dirty="0">
                          <a:effectLst/>
                        </a:rPr>
                        <a:t> </a:t>
                      </a:r>
                      <a:r>
                        <a:rPr lang="id-ID" sz="1000" u="sng" dirty="0">
                          <a:effectLst/>
                          <a:hlinkClick r:id="rId2"/>
                        </a:rPr>
                        <a:t>www.asiaiga.org</a:t>
                      </a:r>
                      <a:endParaRPr lang="en-US" sz="1200" dirty="0">
                        <a:effectLst/>
                      </a:endParaRPr>
                    </a:p>
                    <a:p>
                      <a:pPr marL="0" marR="0" algn="ctr">
                        <a:lnSpc>
                          <a:spcPct val="115000"/>
                        </a:lnSpc>
                        <a:spcBef>
                          <a:spcPts val="0"/>
                        </a:spcBef>
                        <a:spcAft>
                          <a:spcPts val="0"/>
                        </a:spcAft>
                      </a:pPr>
                      <a:r>
                        <a:rPr lang="id-ID" sz="900" dirty="0">
                          <a:effectLst/>
                        </a:rPr>
                        <a:t> </a:t>
                      </a:r>
                      <a:endParaRPr lang="en-US" sz="900" dirty="0" smtClean="0">
                        <a:effectLst/>
                      </a:endParaRPr>
                    </a:p>
                    <a:p>
                      <a:pPr marL="0" marR="0" algn="ctr">
                        <a:lnSpc>
                          <a:spcPct val="115000"/>
                        </a:lnSpc>
                        <a:spcBef>
                          <a:spcPts val="0"/>
                        </a:spcBef>
                        <a:spcAft>
                          <a:spcPts val="0"/>
                        </a:spcAft>
                      </a:pPr>
                      <a:r>
                        <a:rPr lang="id-ID" sz="900" kern="1200" dirty="0" smtClean="0">
                          <a:effectLst/>
                        </a:rPr>
                        <a:t>AIGA LinkedIn:</a:t>
                      </a:r>
                      <a:r>
                        <a:rPr lang="en-US" sz="900" kern="1200" dirty="0" smtClean="0">
                          <a:effectLst/>
                        </a:rPr>
                        <a:t>          </a:t>
                      </a:r>
                      <a:r>
                        <a:rPr lang="id-ID" sz="900" kern="1200" dirty="0" smtClean="0">
                          <a:effectLst/>
                        </a:rPr>
                        <a:t> </a:t>
                      </a:r>
                      <a:r>
                        <a:rPr lang="id-ID" sz="1000" u="sng" kern="1200" dirty="0" smtClean="0">
                          <a:effectLst/>
                          <a:hlinkClick r:id="rId3"/>
                        </a:rPr>
                        <a:t>https://www.linkedin.com/company/asiaigaorg</a:t>
                      </a:r>
                      <a:endParaRPr lang="en-US" sz="1000" u="sng" kern="1200" dirty="0">
                        <a:solidFill>
                          <a:srgbClr val="0000FF"/>
                        </a:solidFill>
                        <a:effectLst/>
                        <a:latin typeface="Times New Roman" panose="02020603050405020304" pitchFamily="18" charset="0"/>
                        <a:ea typeface="Times New Roman" panose="02020603050405020304" pitchFamily="18" charset="0"/>
                        <a:cs typeface="Cambria" panose="02040503050406030204" pitchFamily="18" charset="0"/>
                      </a:endParaRPr>
                    </a:p>
                  </a:txBody>
                  <a:tcPr marL="114300" marR="114300" marT="0" marB="0"/>
                </a:tc>
                <a:tc>
                  <a:txBody>
                    <a:bodyPr/>
                    <a:lstStyle/>
                    <a:p>
                      <a:pPr marL="0" marR="0" algn="ctr">
                        <a:lnSpc>
                          <a:spcPct val="80000"/>
                        </a:lnSpc>
                        <a:spcBef>
                          <a:spcPts val="600"/>
                        </a:spcBef>
                        <a:spcAft>
                          <a:spcPts val="600"/>
                        </a:spcAft>
                      </a:pPr>
                      <a:r>
                        <a:rPr lang="en-US" sz="2800" kern="1400" cap="none" spc="0" dirty="0">
                          <a:ln w="12700" cmpd="sng">
                            <a:noFill/>
                            <a:prstDash val="solid"/>
                          </a:ln>
                          <a:effectLst/>
                          <a:latin typeface="Georgia" panose="02040502050405020303" pitchFamily="18" charset="0"/>
                        </a:rPr>
                        <a:t>AIGA </a:t>
                      </a:r>
                      <a:r>
                        <a:rPr lang="en-US" sz="2800" kern="1400" cap="none" spc="0" dirty="0" smtClean="0">
                          <a:ln w="12700" cmpd="sng">
                            <a:noFill/>
                            <a:prstDash val="solid"/>
                          </a:ln>
                          <a:effectLst/>
                          <a:latin typeface="Georgia" panose="02040502050405020303" pitchFamily="18" charset="0"/>
                        </a:rPr>
                        <a:t>Publication</a:t>
                      </a:r>
                    </a:p>
                    <a:p>
                      <a:pPr marL="0" marR="0" algn="ctr">
                        <a:lnSpc>
                          <a:spcPct val="80000"/>
                        </a:lnSpc>
                        <a:spcBef>
                          <a:spcPts val="600"/>
                        </a:spcBef>
                        <a:spcAft>
                          <a:spcPts val="600"/>
                        </a:spcAft>
                      </a:pPr>
                      <a:r>
                        <a:rPr lang="id-ID" sz="1350" kern="1200" dirty="0" smtClean="0">
                          <a:solidFill>
                            <a:schemeClr val="tx1"/>
                          </a:solidFill>
                          <a:effectLst/>
                          <a:latin typeface="Georgia" panose="02040502050405020303" pitchFamily="18" charset="0"/>
                          <a:ea typeface="+mn-ea"/>
                          <a:cs typeface="+mn-cs"/>
                        </a:rPr>
                        <a:t>(As on </a:t>
                      </a:r>
                      <a:r>
                        <a:rPr lang="en-US" sz="1350" kern="1200" dirty="0" smtClean="0">
                          <a:solidFill>
                            <a:schemeClr val="tx1"/>
                          </a:solidFill>
                          <a:effectLst/>
                          <a:latin typeface="Georgia" panose="02040502050405020303" pitchFamily="18" charset="0"/>
                          <a:ea typeface="+mn-ea"/>
                          <a:cs typeface="+mn-cs"/>
                        </a:rPr>
                        <a:t>January</a:t>
                      </a:r>
                      <a:r>
                        <a:rPr lang="id-ID" sz="1350" kern="1200" dirty="0" smtClean="0">
                          <a:solidFill>
                            <a:schemeClr val="tx1"/>
                          </a:solidFill>
                          <a:effectLst/>
                          <a:latin typeface="Georgia" panose="02040502050405020303" pitchFamily="18" charset="0"/>
                          <a:ea typeface="+mn-ea"/>
                          <a:cs typeface="+mn-cs"/>
                        </a:rPr>
                        <a:t> 202</a:t>
                      </a:r>
                      <a:r>
                        <a:rPr lang="en-US" sz="1350" kern="1200" dirty="0" smtClean="0">
                          <a:solidFill>
                            <a:schemeClr val="tx1"/>
                          </a:solidFill>
                          <a:effectLst/>
                          <a:latin typeface="Georgia" panose="02040502050405020303" pitchFamily="18" charset="0"/>
                          <a:ea typeface="+mn-ea"/>
                          <a:cs typeface="+mn-cs"/>
                        </a:rPr>
                        <a:t>4</a:t>
                      </a:r>
                      <a:r>
                        <a:rPr lang="id-ID" sz="1350" kern="1200" dirty="0" smtClean="0">
                          <a:solidFill>
                            <a:schemeClr val="tx1"/>
                          </a:solidFill>
                          <a:effectLst/>
                          <a:latin typeface="Georgia" panose="02040502050405020303" pitchFamily="18" charset="0"/>
                          <a:ea typeface="+mn-ea"/>
                          <a:cs typeface="+mn-cs"/>
                        </a:rPr>
                        <a:t>)</a:t>
                      </a:r>
                      <a:endParaRPr lang="en-US" sz="1800" b="1" kern="1400" cap="none" spc="0" dirty="0">
                        <a:ln w="12700" cmpd="sng">
                          <a:noFill/>
                          <a:prstDash val="solid"/>
                        </a:ln>
                        <a:solidFill>
                          <a:srgbClr val="6D6CF6"/>
                        </a:solidFill>
                        <a:effectLst/>
                        <a:latin typeface="Georgia" panose="02040502050405020303" pitchFamily="18" charset="0"/>
                        <a:cs typeface="Times New Roman" panose="02020603050405020304" pitchFamily="18" charset="0"/>
                      </a:endParaRPr>
                    </a:p>
                  </a:txBody>
                  <a:tcPr marL="72302" marR="72302" marT="0" marB="0" anchor="ctr"/>
                </a:tc>
                <a:tc>
                  <a:txBody>
                    <a:bodyPr/>
                    <a:lstStyle/>
                    <a:p>
                      <a:pPr marL="0" marR="43815" algn="ctr" eaLnBrk="0" hangingPunct="0">
                        <a:spcBef>
                          <a:spcPts val="0"/>
                        </a:spcBef>
                        <a:spcAft>
                          <a:spcPts val="0"/>
                        </a:spcAft>
                      </a:pPr>
                      <a:endParaRPr lang="en-US" sz="1200" dirty="0">
                        <a:effectLst/>
                      </a:endParaRPr>
                    </a:p>
                    <a:p>
                      <a:pPr marL="0" marR="43815" algn="ctr" eaLnBrk="0" hangingPunct="0">
                        <a:spcBef>
                          <a:spcPts val="0"/>
                        </a:spcBef>
                        <a:spcAft>
                          <a:spcPts val="0"/>
                        </a:spcAft>
                      </a:pPr>
                      <a:endParaRPr lang="en-US" sz="1100" dirty="0">
                        <a:effectLst/>
                      </a:endParaRPr>
                    </a:p>
                    <a:p>
                      <a:pPr marL="0" marR="43815" algn="ctr" eaLnBrk="0" hangingPunct="0">
                        <a:spcBef>
                          <a:spcPts val="0"/>
                        </a:spcBef>
                        <a:spcAft>
                          <a:spcPts val="0"/>
                        </a:spcAft>
                      </a:pPr>
                      <a:endParaRPr lang="en-US" sz="1100" dirty="0">
                        <a:effectLst/>
                      </a:endParaRPr>
                    </a:p>
                    <a:p>
                      <a:pPr marL="0" marR="43815" algn="ctr" eaLnBrk="0" hangingPunct="0">
                        <a:spcBef>
                          <a:spcPts val="0"/>
                        </a:spcBef>
                        <a:spcAft>
                          <a:spcPts val="0"/>
                        </a:spcAft>
                      </a:pPr>
                      <a:endParaRPr lang="en-US" sz="1100" dirty="0">
                        <a:effectLst/>
                      </a:endParaRPr>
                    </a:p>
                    <a:p>
                      <a:pPr marL="0" marR="43815" algn="ctr" eaLnBrk="0" hangingPunct="0">
                        <a:spcBef>
                          <a:spcPts val="0"/>
                        </a:spcBef>
                        <a:spcAft>
                          <a:spcPts val="0"/>
                        </a:spcAft>
                      </a:pPr>
                      <a:r>
                        <a:rPr lang="en-US" sz="1100" dirty="0" smtClean="0">
                          <a:effectLst/>
                          <a:hlinkClick r:id="rId2"/>
                        </a:rPr>
                        <a:t>www.asiaiga.org</a:t>
                      </a:r>
                      <a:r>
                        <a:rPr lang="en-US" sz="1100" dirty="0" smtClean="0">
                          <a:effectLst/>
                        </a:rPr>
                        <a:t> </a:t>
                      </a:r>
                      <a:endParaRPr lang="en-US" sz="1100" dirty="0">
                        <a:effectLst/>
                      </a:endParaRPr>
                    </a:p>
                  </a:txBody>
                  <a:tcPr marL="72302" marR="72302" marT="0" marB="0" anchor="ctr"/>
                </a:tc>
                <a:extLst>
                  <a:ext uri="{0D108BD9-81ED-4DB2-BD59-A6C34878D82A}">
                    <a16:rowId xmlns:a16="http://schemas.microsoft.com/office/drawing/2014/main" val="10000"/>
                  </a:ext>
                </a:extLst>
              </a:tr>
            </a:tbl>
          </a:graphicData>
        </a:graphic>
      </p:graphicFrame>
      <p:pic>
        <p:nvPicPr>
          <p:cNvPr id="7" name="Picture 6" descr="AIGA4 - Blue 4"/>
          <p:cNvPicPr/>
          <p:nvPr/>
        </p:nvPicPr>
        <p:blipFill>
          <a:blip r:embed="rId4" cstate="print">
            <a:extLst>
              <a:ext uri="{28A0092B-C50C-407E-A947-70E740481C1C}">
                <a14:useLocalDpi xmlns:a14="http://schemas.microsoft.com/office/drawing/2010/main"/>
              </a:ext>
            </a:extLst>
          </a:blip>
          <a:srcRect/>
          <a:stretch>
            <a:fillRect/>
          </a:stretch>
        </p:blipFill>
        <p:spPr bwMode="auto">
          <a:xfrm>
            <a:off x="5740400" y="110148"/>
            <a:ext cx="758318" cy="639152"/>
          </a:xfrm>
          <a:prstGeom prst="rect">
            <a:avLst/>
          </a:prstGeom>
          <a:noFill/>
          <a:ln w="9525">
            <a:noFill/>
            <a:miter lim="800000"/>
            <a:headEnd/>
            <a:tailEnd/>
          </a:ln>
        </p:spPr>
      </p:pic>
      <p:sp>
        <p:nvSpPr>
          <p:cNvPr id="8" name="Rectangle 7"/>
          <p:cNvSpPr/>
          <p:nvPr/>
        </p:nvSpPr>
        <p:spPr>
          <a:xfrm>
            <a:off x="0" y="1025970"/>
            <a:ext cx="6858000" cy="1631216"/>
          </a:xfrm>
          <a:prstGeom prst="rect">
            <a:avLst/>
          </a:prstGeom>
          <a:ln>
            <a:solidFill>
              <a:schemeClr val="accent2"/>
            </a:solidFill>
          </a:ln>
        </p:spPr>
        <p:style>
          <a:lnRef idx="2">
            <a:schemeClr val="accent2"/>
          </a:lnRef>
          <a:fillRef idx="1">
            <a:schemeClr val="lt1"/>
          </a:fillRef>
          <a:effectRef idx="0">
            <a:schemeClr val="accent2"/>
          </a:effectRef>
          <a:fontRef idx="minor">
            <a:schemeClr val="dk1"/>
          </a:fontRef>
        </p:style>
        <p:txBody>
          <a:bodyPr wrap="square">
            <a:spAutoFit/>
          </a:bodyPr>
          <a:lstStyle/>
          <a:p>
            <a:pPr marR="57150" algn="just">
              <a:spcAft>
                <a:spcPts val="600"/>
              </a:spcAft>
            </a:pPr>
            <a:r>
              <a:rPr lang="en-US" sz="1000" dirty="0" smtClean="0">
                <a:solidFill>
                  <a:srgbClr val="333333"/>
                </a:solidFill>
                <a:effectLst/>
                <a:latin typeface="Georgia" panose="02040502050405020303" pitchFamily="18" charset="0"/>
                <a:ea typeface="Times New Roman" panose="02020603050405020304" pitchFamily="18" charset="0"/>
              </a:rPr>
              <a:t>The Asia Industrial Gases Association (AIGA) was established in year 2002 by the leading industrial gases producers operating in Asia (excluding Middle East, Japan, Australia, New Zealand and the South Pacific nations).</a:t>
            </a:r>
            <a:endParaRPr lang="en-US" sz="1000" dirty="0" smtClean="0">
              <a:effectLst/>
              <a:latin typeface="Georgia" panose="02040502050405020303" pitchFamily="18" charset="0"/>
              <a:ea typeface="Times New Roman" panose="02020603050405020304" pitchFamily="18" charset="0"/>
            </a:endParaRPr>
          </a:p>
          <a:p>
            <a:pPr marR="57150" algn="just">
              <a:spcAft>
                <a:spcPts val="600"/>
              </a:spcAft>
            </a:pPr>
            <a:r>
              <a:rPr lang="en-US" sz="1000" dirty="0" smtClean="0">
                <a:solidFill>
                  <a:srgbClr val="333333"/>
                </a:solidFill>
                <a:effectLst/>
                <a:latin typeface="Georgia" panose="02040502050405020303" pitchFamily="18" charset="0"/>
                <a:ea typeface="Times New Roman" panose="02020603050405020304" pitchFamily="18" charset="0"/>
              </a:rPr>
              <a:t>AIGA is a technical and safety oriented organization with the purpose of promoting safety, health, environmental awareness and security in the production, distribution and use of industrial gases.</a:t>
            </a:r>
            <a:endParaRPr lang="en-US" sz="1000" dirty="0" smtClean="0">
              <a:effectLst/>
              <a:latin typeface="Georgia" panose="02040502050405020303" pitchFamily="18" charset="0"/>
              <a:ea typeface="Times New Roman" panose="02020603050405020304" pitchFamily="18" charset="0"/>
            </a:endParaRPr>
          </a:p>
          <a:p>
            <a:pPr marR="57150" algn="just"/>
            <a:r>
              <a:rPr lang="en-US" sz="1000" dirty="0" smtClean="0">
                <a:solidFill>
                  <a:srgbClr val="333333"/>
                </a:solidFill>
                <a:effectLst/>
                <a:latin typeface="Georgia" panose="02040502050405020303" pitchFamily="18" charset="0"/>
                <a:ea typeface="Times New Roman" panose="02020603050405020304" pitchFamily="18" charset="0"/>
              </a:rPr>
              <a:t>AIGA is registered as a non-profit society based in Singapore.  It aims to foster the exchange of technical information among its members in the safe handling and use of industrial, medical and carbon dioxide gases, and to have close liaison with national authorities, in order to work towards the highest level of safety and environmental care across Asian countries. AIGA actively participates in the harmonization of standards across the gas industry on a global level with other Regional Gases Associations in Europe, Japan and the United States (EIGA, JIMGA and CGA).</a:t>
            </a:r>
            <a:endParaRPr lang="en-US" sz="1000" dirty="0">
              <a:effectLst/>
              <a:latin typeface="Georgia" panose="02040502050405020303" pitchFamily="18" charset="0"/>
              <a:ea typeface="Times New Roman" panose="02020603050405020304" pitchFamily="18"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2477642003"/>
              </p:ext>
            </p:extLst>
          </p:nvPr>
        </p:nvGraphicFramePr>
        <p:xfrm>
          <a:off x="20346" y="2666720"/>
          <a:ext cx="6817307" cy="7281363"/>
        </p:xfrm>
        <a:graphic>
          <a:graphicData uri="http://schemas.openxmlformats.org/drawingml/2006/table">
            <a:tbl>
              <a:tblPr firstRow="1" bandRow="1" bandCol="1">
                <a:tableStyleId>{21E4AEA4-8DFA-4A89-87EB-49C32662AFE0}</a:tableStyleId>
              </a:tblPr>
              <a:tblGrid>
                <a:gridCol w="520700">
                  <a:extLst>
                    <a:ext uri="{9D8B030D-6E8A-4147-A177-3AD203B41FA5}">
                      <a16:colId xmlns:a16="http://schemas.microsoft.com/office/drawing/2014/main" val="20000"/>
                    </a:ext>
                  </a:extLst>
                </a:gridCol>
                <a:gridCol w="2896182">
                  <a:extLst>
                    <a:ext uri="{9D8B030D-6E8A-4147-A177-3AD203B41FA5}">
                      <a16:colId xmlns:a16="http://schemas.microsoft.com/office/drawing/2014/main" val="20001"/>
                    </a:ext>
                  </a:extLst>
                </a:gridCol>
                <a:gridCol w="554143">
                  <a:extLst>
                    <a:ext uri="{9D8B030D-6E8A-4147-A177-3AD203B41FA5}">
                      <a16:colId xmlns:a16="http://schemas.microsoft.com/office/drawing/2014/main" val="20002"/>
                    </a:ext>
                  </a:extLst>
                </a:gridCol>
                <a:gridCol w="2846282">
                  <a:extLst>
                    <a:ext uri="{9D8B030D-6E8A-4147-A177-3AD203B41FA5}">
                      <a16:colId xmlns:a16="http://schemas.microsoft.com/office/drawing/2014/main" val="20003"/>
                    </a:ext>
                  </a:extLst>
                </a:gridCol>
              </a:tblGrid>
              <a:tr h="253173">
                <a:tc>
                  <a:txBody>
                    <a:bodyPr/>
                    <a:lstStyle/>
                    <a:p>
                      <a:pPr marL="0" marR="0" algn="ctr">
                        <a:lnSpc>
                          <a:spcPct val="115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Id</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6D6CF6"/>
                    </a:solidFill>
                  </a:tcPr>
                </a:tc>
                <a:tc>
                  <a:txBody>
                    <a:bodyPr/>
                    <a:lstStyle/>
                    <a:p>
                      <a:pPr marL="0" marR="0" algn="ctr">
                        <a:lnSpc>
                          <a:spcPct val="115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Publication Name</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6D6CF6"/>
                    </a:solidFill>
                  </a:tcPr>
                </a:tc>
                <a:tc>
                  <a:txBody>
                    <a:bodyPr/>
                    <a:lstStyle/>
                    <a:p>
                      <a:pPr marL="0" marR="0" algn="ctr">
                        <a:lnSpc>
                          <a:spcPct val="115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Id</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6D6CF6"/>
                    </a:solidFill>
                  </a:tcPr>
                </a:tc>
                <a:tc>
                  <a:txBody>
                    <a:bodyPr/>
                    <a:lstStyle/>
                    <a:p>
                      <a:pPr marL="0" marR="0" algn="ctr">
                        <a:lnSpc>
                          <a:spcPct val="115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Publication Name</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6D6CF6"/>
                    </a:solidFill>
                  </a:tcPr>
                </a:tc>
                <a:extLst>
                  <a:ext uri="{0D108BD9-81ED-4DB2-BD59-A6C34878D82A}">
                    <a16:rowId xmlns:a16="http://schemas.microsoft.com/office/drawing/2014/main" val="10000"/>
                  </a:ext>
                </a:extLst>
              </a:tr>
              <a:tr h="273306">
                <a:tc gridSpan="4">
                  <a:txBody>
                    <a:bodyPr/>
                    <a:lstStyle/>
                    <a:p>
                      <a:pPr algn="ctr"/>
                      <a:r>
                        <a:rPr lang="id-ID" sz="1000" b="1" kern="1200" dirty="0" smtClean="0">
                          <a:solidFill>
                            <a:srgbClr val="000066"/>
                          </a:solidFill>
                          <a:effectLst/>
                          <a:latin typeface="Times New Roman" panose="02020603050405020304" pitchFamily="18" charset="0"/>
                          <a:ea typeface="+mn-ea"/>
                          <a:cs typeface="Times New Roman" panose="02020603050405020304" pitchFamily="18" charset="0"/>
                        </a:rPr>
                        <a:t>AIGA OWN AND HARMONIZED</a:t>
                      </a:r>
                      <a:endParaRPr lang="en-US" sz="1000" b="1" kern="1200" dirty="0">
                        <a:solidFill>
                          <a:srgbClr val="000066"/>
                        </a:solidFill>
                        <a:effectLst/>
                        <a:latin typeface="Times New Roman" panose="02020603050405020304" pitchFamily="18" charset="0"/>
                        <a:ea typeface="+mn-ea"/>
                        <a:cs typeface="Times New Roman" panose="02020603050405020304" pitchFamily="18" charset="0"/>
                      </a:endParaRPr>
                    </a:p>
                  </a:txBody>
                  <a:tcPr anchor="ctr">
                    <a:solidFill>
                      <a:srgbClr val="FDE9F9"/>
                    </a:solidFill>
                  </a:tcPr>
                </a:tc>
                <a:tc hMerge="1">
                  <a:txBody>
                    <a:bodyPr/>
                    <a:lstStyle/>
                    <a:p>
                      <a:endParaRPr lang="en-US"/>
                    </a:p>
                  </a:txBody>
                  <a:tcP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10001"/>
                  </a:ext>
                </a:extLst>
              </a:tr>
              <a:tr h="283426">
                <a:tc>
                  <a:txBody>
                    <a:bodyPr/>
                    <a:lstStyle/>
                    <a:p>
                      <a:r>
                        <a:rPr lang="en-US" sz="1000" dirty="0" smtClean="0">
                          <a:latin typeface="Times New Roman" panose="02020603050405020304" pitchFamily="18" charset="0"/>
                          <a:cs typeface="Times New Roman" panose="02020603050405020304" pitchFamily="18" charset="0"/>
                        </a:rPr>
                        <a:t>125/23</a:t>
                      </a:r>
                      <a:endParaRPr lang="en-US" sz="1000" dirty="0">
                        <a:latin typeface="Times New Roman" panose="02020603050405020304" pitchFamily="18" charset="0"/>
                        <a:cs typeface="Times New Roman" panose="02020603050405020304" pitchFamily="18" charset="0"/>
                      </a:endParaRPr>
                    </a:p>
                  </a:txBody>
                  <a:tcPr marL="68580" marR="68580" marT="0" marB="0" anchor="ctr">
                    <a:solidFill>
                      <a:srgbClr val="FDE9F9"/>
                    </a:solidFill>
                  </a:tcPr>
                </a:tc>
                <a:tc>
                  <a:txBody>
                    <a:bodyPr/>
                    <a:lstStyle/>
                    <a:p>
                      <a:r>
                        <a:rPr lang="en-US" sz="1000" dirty="0" smtClean="0">
                          <a:latin typeface="Times New Roman" panose="02020603050405020304" pitchFamily="18" charset="0"/>
                          <a:cs typeface="Times New Roman" panose="02020603050405020304" pitchFamily="18" charset="0"/>
                        </a:rPr>
                        <a:t>Guidelines</a:t>
                      </a:r>
                      <a:r>
                        <a:rPr lang="en-US" sz="1000" baseline="0" dirty="0" smtClean="0">
                          <a:latin typeface="Times New Roman" panose="02020603050405020304" pitchFamily="18" charset="0"/>
                          <a:cs typeface="Times New Roman" panose="02020603050405020304" pitchFamily="18" charset="0"/>
                        </a:rPr>
                        <a:t> for small scale hydrogen production</a:t>
                      </a:r>
                      <a:endParaRPr lang="en-US" sz="1000" dirty="0">
                        <a:latin typeface="Times New Roman" panose="02020603050405020304" pitchFamily="18"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106/19</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Vacuum-jacketed piping in liquid oxygen service</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02"/>
                  </a:ext>
                </a:extLst>
              </a:tr>
              <a:tr h="356429">
                <a:tc>
                  <a:txBody>
                    <a:bodyPr/>
                    <a:lstStyle/>
                    <a:p>
                      <a:pPr marL="0" marR="0" algn="just">
                        <a:lnSpc>
                          <a:spcPct val="114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124/23</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Reciprocating</a:t>
                      </a:r>
                      <a:r>
                        <a:rPr lang="en-US" sz="1000" baseline="0" dirty="0" smtClean="0">
                          <a:effectLst/>
                          <a:latin typeface="Times New Roman" panose="02020603050405020304" pitchFamily="18" charset="0"/>
                          <a:ea typeface="Calibri" panose="020F0502020204030204" pitchFamily="34" charset="0"/>
                          <a:cs typeface="Times New Roman" panose="02020603050405020304" pitchFamily="18" charset="0"/>
                        </a:rPr>
                        <a:t> Cryogenic pumps and Pump Installations for Hydrogen and Liquefied Natural Gas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105/19</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Guidelines for cleaning externally contaminated medical gas containers</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409908405"/>
                  </a:ext>
                </a:extLst>
              </a:tr>
              <a:tr h="356429">
                <a:tc>
                  <a:txBody>
                    <a:bodyPr/>
                    <a:lstStyle/>
                    <a:p>
                      <a:pPr marL="0" marR="0" algn="just">
                        <a:lnSpc>
                          <a:spcPct val="114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123/22</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A Ref Guide for Medical and Industrial</a:t>
                      </a:r>
                      <a:r>
                        <a:rPr lang="en-US" sz="1000" baseline="0" dirty="0" smtClean="0">
                          <a:effectLst/>
                          <a:latin typeface="Times New Roman" panose="02020603050405020304" pitchFamily="18" charset="0"/>
                          <a:ea typeface="Calibri" panose="020F0502020204030204" pitchFamily="34" charset="0"/>
                          <a:cs typeface="Times New Roman" panose="02020603050405020304" pitchFamily="18" charset="0"/>
                        </a:rPr>
                        <a:t> Gas Cylinder Identification by Color Code </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104/19</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Safety principles for pressure regulators for medical oxygen cylinders</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03"/>
                  </a:ext>
                </a:extLst>
              </a:tr>
              <a:tr h="356429">
                <a:tc>
                  <a:txBody>
                    <a:bodyPr/>
                    <a:lstStyle/>
                    <a:p>
                      <a:pPr marL="0" marR="0" algn="just">
                        <a:lnSpc>
                          <a:spcPct val="114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122/22</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Prevention of Plant Instrument and Utility Gas System Cross Contamination</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103/19</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Guidelines for safe and hygienic handling of dry ice</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04"/>
                  </a:ext>
                </a:extLst>
              </a:tr>
              <a:tr h="356429">
                <a:tc>
                  <a:txBody>
                    <a:bodyPr/>
                    <a:lstStyle/>
                    <a:p>
                      <a:pPr marL="0" marR="0" algn="just">
                        <a:lnSpc>
                          <a:spcPct val="114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121/22</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Mechanical Integrity of Generator Systems in Acetylene Plants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102/19</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Safety guidelines: prevention of wheel detachment</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05"/>
                  </a:ext>
                </a:extLst>
              </a:tr>
              <a:tr h="356429">
                <a:tc>
                  <a:txBody>
                    <a:bodyPr/>
                    <a:lstStyle/>
                    <a:p>
                      <a:pPr marL="0" marR="0" algn="just">
                        <a:lnSpc>
                          <a:spcPct val="114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120/22</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Quality of Delivered Product from Medicinal Gas Cylinders</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101/19</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A reference guide on cryogenic tanker product conversion</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06"/>
                  </a:ext>
                </a:extLst>
              </a:tr>
              <a:tr h="356429">
                <a:tc>
                  <a:txBody>
                    <a:bodyPr/>
                    <a:lstStyle/>
                    <a:p>
                      <a:pPr marL="0" marR="0" algn="just">
                        <a:lnSpc>
                          <a:spcPct val="114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119/22</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Overview on Fleet Safety Technology and Vehicle Specification</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100/</a:t>
                      </a:r>
                      <a:r>
                        <a:rPr lang="en-US" sz="1000" kern="1200" dirty="0" smtClean="0">
                          <a:effectLst/>
                          <a:latin typeface="Times New Roman" panose="02020603050405020304" pitchFamily="18" charset="0"/>
                          <a:cs typeface="Times New Roman" panose="02020603050405020304" pitchFamily="18" charset="0"/>
                        </a:rPr>
                        <a:t>23</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Hydrogen pressure swing absorber (PSA) mechanical integrity requirements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07"/>
                  </a:ext>
                </a:extLst>
              </a:tr>
              <a:tr h="329665">
                <a:tc>
                  <a:txBody>
                    <a:bodyPr/>
                    <a:lstStyle/>
                    <a:p>
                      <a:pPr marL="0" marR="0" algn="just">
                        <a:lnSpc>
                          <a:spcPct val="114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118/21</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Industrial Gas Pipeline Integrity Management</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099/20</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Process safety management framework guidance document</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08"/>
                  </a:ext>
                </a:extLst>
              </a:tr>
              <a:tr h="356429">
                <a:tc>
                  <a:txBody>
                    <a:bodyPr/>
                    <a:lstStyle/>
                    <a:p>
                      <a:pPr marL="0" marR="0" algn="just">
                        <a:lnSpc>
                          <a:spcPct val="114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117/21</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Plant Integrity Management</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098/17</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A reference guide for industrial gas cylinder valve outlet connections</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09"/>
                  </a:ext>
                </a:extLst>
              </a:tr>
              <a:tr h="356429">
                <a:tc>
                  <a:txBody>
                    <a:bodyPr/>
                    <a:lstStyle/>
                    <a:p>
                      <a:pPr marL="0" marR="0" algn="just">
                        <a:lnSpc>
                          <a:spcPct val="114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116/21</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Static Vacuum Insulated Cryogenic Vessels Operation and Inspection</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097/17</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Reference guide on medicinal gas cylinder valves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10"/>
                  </a:ext>
                </a:extLst>
              </a:tr>
              <a:tr h="267010">
                <a:tc>
                  <a:txBody>
                    <a:bodyPr/>
                    <a:lstStyle/>
                    <a:p>
                      <a:pPr marL="0" marR="0" algn="just">
                        <a:lnSpc>
                          <a:spcPct val="114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115/21</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ICH Q3D Risk Assessment Report Elemental Impurities in Medicinal Gases</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096/16</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Code of practice hydrogen selenide H2SE</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11"/>
                  </a:ext>
                </a:extLst>
              </a:tr>
              <a:tr h="309978">
                <a:tc>
                  <a:txBody>
                    <a:bodyPr/>
                    <a:lstStyle/>
                    <a:p>
                      <a:pPr marL="0" marR="0" algn="just">
                        <a:lnSpc>
                          <a:spcPct val="114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114/21</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Safe Catalyst Handling in Hyco Plants</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095/16</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Mechanical integrity of syngas outlet systems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12"/>
                  </a:ext>
                </a:extLst>
              </a:tr>
              <a:tr h="329665">
                <a:tc>
                  <a:txBody>
                    <a:bodyPr/>
                    <a:lstStyle/>
                    <a:p>
                      <a:pPr marL="0" marR="0" algn="just">
                        <a:lnSpc>
                          <a:spcPct val="114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113/20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Safe Design And Operation Of On Site Generation Of Oxygen 93% For Medicinal Use</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094/17</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Design, manufacture, installation, operation, and maintenance of valves used in liquid oxygen and cold gaseous oxygen systems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13"/>
                  </a:ext>
                </a:extLst>
              </a:tr>
              <a:tr h="356429">
                <a:tc>
                  <a:txBody>
                    <a:bodyPr/>
                    <a:lstStyle/>
                    <a:p>
                      <a:pPr marL="0" marR="0" algn="just">
                        <a:lnSpc>
                          <a:spcPct val="114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112/20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Solvents For Acetylene Filling</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093/16</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Guideline for the location of occupied buildings in industrial gas plants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14"/>
                  </a:ext>
                </a:extLst>
              </a:tr>
              <a:tr h="356429">
                <a:tc>
                  <a:txBody>
                    <a:bodyPr/>
                    <a:lstStyle/>
                    <a:p>
                      <a:pPr marL="0" marR="0" algn="just">
                        <a:lnSpc>
                          <a:spcPct val="114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111/20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Design Considerations And Guidance For The Safe Use Of Medical Gas VIPR</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092/20</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Prevention of tow-away incidents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15"/>
                  </a:ext>
                </a:extLst>
              </a:tr>
              <a:tr h="356429">
                <a:tc>
                  <a:txBody>
                    <a:bodyPr/>
                    <a:lstStyle/>
                    <a:p>
                      <a:pPr marL="0" marR="0" algn="just">
                        <a:lnSpc>
                          <a:spcPct val="114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110/20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HYCO Plant Gas Leak Detection And Response Practices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091/21</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Guidance for qualifying customers purchasing compressed gases</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16"/>
                  </a:ext>
                </a:extLst>
              </a:tr>
              <a:tr h="330393">
                <a:tc>
                  <a:txBody>
                    <a:bodyPr/>
                    <a:lstStyle/>
                    <a:p>
                      <a:pPr marL="0" marR="0" algn="just">
                        <a:lnSpc>
                          <a:spcPct val="114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109/20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Pre-fill inspection of customer owned Cylinders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090/14</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A reference guide for requalification of gas cylinders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17"/>
                  </a:ext>
                </a:extLst>
              </a:tr>
              <a:tr h="246751">
                <a:tc>
                  <a:txBody>
                    <a:bodyPr/>
                    <a:lstStyle/>
                    <a:p>
                      <a:pPr marL="0" marR="0" algn="just">
                        <a:lnSpc>
                          <a:spcPct val="114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108/20</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Guideline for safe handling of liquid containers on wheel bases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089/14</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Reciprocating cryogenic pumps and pump installations</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18"/>
                  </a:ext>
                </a:extLst>
              </a:tr>
              <a:tr h="329665">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107/19</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4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Alternatives to hydraulic testing of gas cylinders</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088/14</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Labelling of medical gas containers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19"/>
                  </a:ext>
                </a:extLst>
              </a:tr>
            </a:tbl>
          </a:graphicData>
        </a:graphic>
      </p:graphicFrame>
      <p:sp>
        <p:nvSpPr>
          <p:cNvPr id="12" name="Slide Number Placeholder 4"/>
          <p:cNvSpPr txBox="1">
            <a:spLocks/>
          </p:cNvSpPr>
          <p:nvPr/>
        </p:nvSpPr>
        <p:spPr>
          <a:xfrm>
            <a:off x="5314950" y="9378597"/>
            <a:ext cx="1543050" cy="527403"/>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smtClean="0"/>
          </a:p>
          <a:p>
            <a:endParaRPr lang="en-US" dirty="0" smtClean="0"/>
          </a:p>
          <a:p>
            <a:r>
              <a:rPr lang="en-US" dirty="0" smtClean="0"/>
              <a:t>Page 1 of </a:t>
            </a:r>
            <a:fld id="{17616F5C-DF26-494E-9857-CBF8513B0F8E}" type="slidenum">
              <a:rPr lang="en-US" smtClean="0"/>
              <a:pPr/>
              <a:t>1</a:t>
            </a:fld>
            <a:endParaRPr lang="en-US" dirty="0"/>
          </a:p>
        </p:txBody>
      </p:sp>
    </p:spTree>
    <p:extLst>
      <p:ext uri="{BB962C8B-B14F-4D97-AF65-F5344CB8AC3E}">
        <p14:creationId xmlns:p14="http://schemas.microsoft.com/office/powerpoint/2010/main" val="3077504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611853518"/>
              </p:ext>
            </p:extLst>
          </p:nvPr>
        </p:nvGraphicFramePr>
        <p:xfrm>
          <a:off x="22860" y="22861"/>
          <a:ext cx="6790690" cy="9941644"/>
        </p:xfrm>
        <a:graphic>
          <a:graphicData uri="http://schemas.openxmlformats.org/drawingml/2006/table">
            <a:tbl>
              <a:tblPr firstRow="1" bandRow="1">
                <a:tableStyleId>{21E4AEA4-8DFA-4A89-87EB-49C32662AFE0}</a:tableStyleId>
              </a:tblPr>
              <a:tblGrid>
                <a:gridCol w="521335">
                  <a:extLst>
                    <a:ext uri="{9D8B030D-6E8A-4147-A177-3AD203B41FA5}">
                      <a16:colId xmlns:a16="http://schemas.microsoft.com/office/drawing/2014/main" val="20000"/>
                    </a:ext>
                  </a:extLst>
                </a:gridCol>
                <a:gridCol w="2851150">
                  <a:extLst>
                    <a:ext uri="{9D8B030D-6E8A-4147-A177-3AD203B41FA5}">
                      <a16:colId xmlns:a16="http://schemas.microsoft.com/office/drawing/2014/main" val="20001"/>
                    </a:ext>
                  </a:extLst>
                </a:gridCol>
                <a:gridCol w="539750">
                  <a:extLst>
                    <a:ext uri="{9D8B030D-6E8A-4147-A177-3AD203B41FA5}">
                      <a16:colId xmlns:a16="http://schemas.microsoft.com/office/drawing/2014/main" val="20002"/>
                    </a:ext>
                  </a:extLst>
                </a:gridCol>
                <a:gridCol w="2878455">
                  <a:extLst>
                    <a:ext uri="{9D8B030D-6E8A-4147-A177-3AD203B41FA5}">
                      <a16:colId xmlns:a16="http://schemas.microsoft.com/office/drawing/2014/main" val="20003"/>
                    </a:ext>
                  </a:extLst>
                </a:gridCol>
              </a:tblGrid>
              <a:tr h="251459">
                <a:tc>
                  <a:txBody>
                    <a:bodyPr/>
                    <a:lstStyle/>
                    <a:p>
                      <a:pPr marL="0" marR="0" algn="ctr">
                        <a:lnSpc>
                          <a:spcPct val="115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Id</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6D6CF6"/>
                    </a:solidFill>
                  </a:tcPr>
                </a:tc>
                <a:tc>
                  <a:txBody>
                    <a:bodyPr/>
                    <a:lstStyle/>
                    <a:p>
                      <a:pPr marL="0" marR="0" algn="ctr">
                        <a:lnSpc>
                          <a:spcPct val="115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Publication Name</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6D6CF6"/>
                    </a:solidFill>
                  </a:tcPr>
                </a:tc>
                <a:tc>
                  <a:txBody>
                    <a:bodyPr/>
                    <a:lstStyle/>
                    <a:p>
                      <a:pPr marL="0" marR="0" algn="ctr">
                        <a:lnSpc>
                          <a:spcPct val="115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Id</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6D6CF6"/>
                    </a:solidFill>
                  </a:tcPr>
                </a:tc>
                <a:tc>
                  <a:txBody>
                    <a:bodyPr/>
                    <a:lstStyle/>
                    <a:p>
                      <a:pPr marL="0" marR="0" algn="ctr">
                        <a:lnSpc>
                          <a:spcPct val="115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Publication Name</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6D6CF6"/>
                    </a:solidFill>
                  </a:tcPr>
                </a:tc>
                <a:extLst>
                  <a:ext uri="{0D108BD9-81ED-4DB2-BD59-A6C34878D82A}">
                    <a16:rowId xmlns:a16="http://schemas.microsoft.com/office/drawing/2014/main" val="10000"/>
                  </a:ext>
                </a:extLst>
              </a:tr>
              <a:tr h="369197">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087/20</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Standard for hydrogen piping systems at user locations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15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058/16</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Safe preparation of compressed oxidant-fuel gas mixtures in cylinders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3859700502"/>
                  </a:ext>
                </a:extLst>
              </a:tr>
              <a:tr h="369197">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086/21</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Safe startup and shutdown practices for steam reformers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057/18</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Safe use of brazed aluminum heat exchangers for producing pressurized oxygen</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01"/>
                  </a:ext>
                </a:extLst>
              </a:tr>
              <a:tr h="355123">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085/21</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4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Liquid oxygen, nitrogen and argon cryogenic tanker loading systems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056/20</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Safe practices guide for cryogenic air separation plants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02"/>
                  </a:ext>
                </a:extLst>
              </a:tr>
              <a:tr h="355123">
                <a:tc>
                  <a:txBody>
                    <a:bodyPr/>
                    <a:lstStyle/>
                    <a:p>
                      <a:pPr marL="0" marR="0" algn="just">
                        <a:lnSpc>
                          <a:spcPct val="115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084/13</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Methodology to establish a “product carbon footprint”</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055/20</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Installation guide for stationary electric-motor driven centrifugal liquid oxygen pumps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03"/>
                  </a:ext>
                </a:extLst>
              </a:tr>
              <a:tr h="355123">
                <a:tc>
                  <a:txBody>
                    <a:bodyPr/>
                    <a:lstStyle/>
                    <a:p>
                      <a:pPr marL="0" marR="0" algn="just">
                        <a:lnSpc>
                          <a:spcPct val="115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083/21</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Disposal of gases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054/08</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Prevention of excessive pressure during filling of cryogenic vessels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04"/>
                  </a:ext>
                </a:extLst>
              </a:tr>
              <a:tr h="355123">
                <a:tc>
                  <a:txBody>
                    <a:bodyPr/>
                    <a:lstStyle/>
                    <a:p>
                      <a:pPr marL="0" marR="0" algn="just">
                        <a:lnSpc>
                          <a:spcPct val="115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082/20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Combustion safety for steam reformer operation</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053/19</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Code of practice compressed fluorine and mixtures with inert gases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05"/>
                  </a:ext>
                </a:extLst>
              </a:tr>
              <a:tr h="355123">
                <a:tc>
                  <a:txBody>
                    <a:bodyPr/>
                    <a:lstStyle/>
                    <a:p>
                      <a:pPr marL="0" marR="0" algn="just">
                        <a:lnSpc>
                          <a:spcPct val="115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081/20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Safe practices for storage and handling of nitrous oxide</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052/16</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Storage and handling of silane and silane mixtures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06"/>
                  </a:ext>
                </a:extLst>
              </a:tr>
              <a:tr h="170157">
                <a:tc>
                  <a:txBody>
                    <a:bodyPr/>
                    <a:lstStyle/>
                    <a:p>
                      <a:pPr marL="0" marR="0" lvl="0" indent="0" algn="just" defTabSz="685800" rtl="0" eaLnBrk="1" fontAlgn="auto" latinLnBrk="0" hangingPunct="1">
                        <a:lnSpc>
                          <a:spcPct val="115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080/16</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Safe practices for the production of nitrous oxide from ammonium nitrate</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051/20</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Code of practice phosphine</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07"/>
                  </a:ext>
                </a:extLst>
              </a:tr>
              <a:tr h="221571">
                <a:tc>
                  <a:txBody>
                    <a:bodyPr/>
                    <a:lstStyle/>
                    <a:p>
                      <a:pPr marL="0" marR="0" algn="just">
                        <a:lnSpc>
                          <a:spcPct val="115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079/18</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Safe design and operation of cryogenic enclosures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050/20</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Code of practice arsine</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08"/>
                  </a:ext>
                </a:extLst>
              </a:tr>
              <a:tr h="75584">
                <a:tc>
                  <a:txBody>
                    <a:bodyPr/>
                    <a:lstStyle/>
                    <a:p>
                      <a:pPr marL="0" marR="0" algn="just">
                        <a:lnSpc>
                          <a:spcPct val="115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078/12</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International harmonization council work process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049/17</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Guideline to medical oxygen supply system for healthcare facilities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09"/>
                  </a:ext>
                </a:extLst>
              </a:tr>
              <a:tr h="287737">
                <a:tc>
                  <a:txBody>
                    <a:bodyPr/>
                    <a:lstStyle/>
                    <a:p>
                      <a:pPr marL="0" marR="0" algn="just">
                        <a:lnSpc>
                          <a:spcPct val="115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077/20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Guidelines for handling externally contaminated medical cylinders in a pandemic situation</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048/18</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Reciprocating compressors for oxygen service</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10"/>
                  </a:ext>
                </a:extLst>
              </a:tr>
              <a:tr h="334155">
                <a:tc>
                  <a:txBody>
                    <a:bodyPr/>
                    <a:lstStyle/>
                    <a:p>
                      <a:pPr marL="0" marR="0" algn="just">
                        <a:lnSpc>
                          <a:spcPct val="115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076/21</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2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Safe use of aluminum-structured packing for oxygen distillation</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047/16</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The safe preparation of gas mixtures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11"/>
                  </a:ext>
                </a:extLst>
              </a:tr>
              <a:tr h="369197">
                <a:tc>
                  <a:txBody>
                    <a:bodyPr/>
                    <a:lstStyle/>
                    <a:p>
                      <a:pPr marL="0" marR="0" algn="just">
                        <a:lnSpc>
                          <a:spcPct val="115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075/20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Calculation method for the analysis and prevention of overpressure during refilling of cryogenic tanks with rupture disk(s)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046/08</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Periodic inspection of static cryogenic vessels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12"/>
                  </a:ext>
                </a:extLst>
              </a:tr>
              <a:tr h="369197">
                <a:tc>
                  <a:txBody>
                    <a:bodyPr/>
                    <a:lstStyle/>
                    <a:p>
                      <a:pPr marL="0" marR="0" algn="just">
                        <a:lnSpc>
                          <a:spcPct val="115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074/20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Safe handling of liquid carbon dioxide containers that have lost pressure</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045/07</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Gaseous hydrogen stations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13"/>
                  </a:ext>
                </a:extLst>
              </a:tr>
              <a:tr h="292631">
                <a:tc>
                  <a:txBody>
                    <a:bodyPr/>
                    <a:lstStyle/>
                    <a:p>
                      <a:pPr marL="0" marR="0" algn="just">
                        <a:lnSpc>
                          <a:spcPct val="115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073/20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Tap water corrosion of composites with </a:t>
                      </a:r>
                      <a:r>
                        <a:rPr lang="en-US" sz="1000" kern="1200" dirty="0" smtClean="0">
                          <a:effectLst/>
                          <a:latin typeface="Times New Roman" panose="02020603050405020304" pitchFamily="18" charset="0"/>
                          <a:cs typeface="Times New Roman" panose="02020603050405020304" pitchFamily="18" charset="0"/>
                        </a:rPr>
                        <a:t>AA</a:t>
                      </a:r>
                      <a:r>
                        <a:rPr lang="id-ID" sz="1000" kern="1200" dirty="0" smtClean="0">
                          <a:effectLst/>
                          <a:latin typeface="Times New Roman" panose="02020603050405020304" pitchFamily="18" charset="0"/>
                          <a:cs typeface="Times New Roman" panose="02020603050405020304" pitchFamily="18" charset="0"/>
                        </a:rPr>
                        <a:t> 6061 liners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044/20</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Flexible connections in high pressure gas systems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14"/>
                  </a:ext>
                </a:extLst>
              </a:tr>
              <a:tr h="495259">
                <a:tc>
                  <a:txBody>
                    <a:bodyPr/>
                    <a:lstStyle/>
                    <a:p>
                      <a:pPr marL="0" marR="0" algn="just">
                        <a:lnSpc>
                          <a:spcPct val="115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072/20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Guidelines for transport by sea of multiple element gas containers(MEGCS) and portable tanks for transport of gases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043/07</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Transport security guidelines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15"/>
                  </a:ext>
                </a:extLst>
              </a:tr>
              <a:tr h="176188">
                <a:tc>
                  <a:txBody>
                    <a:bodyPr/>
                    <a:lstStyle/>
                    <a:p>
                      <a:pPr marL="0" marR="0" algn="just">
                        <a:lnSpc>
                          <a:spcPct val="115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071/13</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20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Centrifugal compressors for oxygen service</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042/16</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Work injury &amp; product vehicle accident statistics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16"/>
                  </a:ext>
                </a:extLst>
              </a:tr>
              <a:tr h="249555">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070/20</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Leak detection fluids cylinder packages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041/06</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Defensive driving</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17"/>
                  </a:ext>
                </a:extLst>
              </a:tr>
              <a:tr h="369197">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069/10</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Recommendations for safe filling of CO2 cylinders and bundles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20000"/>
                        </a:lnSpc>
                        <a:spcBef>
                          <a:spcPts val="0"/>
                        </a:spcBef>
                        <a:spcAft>
                          <a:spcPts val="0"/>
                        </a:spcAft>
                        <a:buClrTx/>
                        <a:buSzTx/>
                        <a:buFontTx/>
                        <a:buNone/>
                        <a:tabLst/>
                        <a:defRPr/>
                      </a:pPr>
                      <a:r>
                        <a:rPr lang="id-ID" sz="1000" kern="1200" dirty="0" smtClean="0">
                          <a:effectLst/>
                          <a:latin typeface="Times New Roman" panose="02020603050405020304" pitchFamily="18" charset="0"/>
                          <a:cs typeface="Times New Roman" panose="02020603050405020304" pitchFamily="18" charset="0"/>
                        </a:rPr>
                        <a:t>040/06</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Good practices guide for loading and unloading of cryogenic liquid tankers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18"/>
                  </a:ext>
                </a:extLst>
              </a:tr>
              <a:tr h="252999">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068/20</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Carbon dioxide</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039/16</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lvl="0" indent="0" algn="just" defTabSz="685800" rtl="0" eaLnBrk="1" fontAlgn="auto" latinLnBrk="0" hangingPunct="1">
                        <a:lnSpc>
                          <a:spcPct val="12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Road transport/product delivery emergency </a:t>
                      </a:r>
                      <a:r>
                        <a:rPr lang="id-ID" sz="1000" dirty="0" smtClean="0">
                          <a:effectLst/>
                          <a:latin typeface="Times New Roman" panose="02020603050405020304" pitchFamily="18" charset="0"/>
                          <a:cs typeface="Times New Roman" panose="02020603050405020304" pitchFamily="18" charset="0"/>
                        </a:rPr>
                        <a:t>prepa</a:t>
                      </a:r>
                      <a:r>
                        <a:rPr lang="en-US" sz="1000" dirty="0" smtClean="0">
                          <a:effectLst/>
                          <a:latin typeface="Times New Roman" panose="02020603050405020304" pitchFamily="18" charset="0"/>
                          <a:cs typeface="Times New Roman" panose="02020603050405020304" pitchFamily="18" charset="0"/>
                        </a:rPr>
                        <a:t>re</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19"/>
                  </a:ext>
                </a:extLst>
              </a:tr>
              <a:tr h="258903">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067/17</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Safe location of oxygen and inert gas vents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038/20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Vertical cylinder handling and transportation</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20"/>
                  </a:ext>
                </a:extLst>
              </a:tr>
              <a:tr h="327856">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066/18</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Selection of personal protective equipment</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037/16</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Permissible charge/filling conditions for acetylene cylinders, bundles, &amp; battery vehicles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21"/>
                  </a:ext>
                </a:extLst>
              </a:tr>
              <a:tr h="339659">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065/21</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Avoidance of failure of co and of CO/CO2 mixtures cylinders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036/21</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Guidelines for the management of waste acetylene cylinders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22"/>
                  </a:ext>
                </a:extLst>
              </a:tr>
              <a:tr h="308278">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063/16</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Use of residual pressure valves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035/20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Safe operation of reboilers/condensers in air separation units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23"/>
                  </a:ext>
                </a:extLst>
              </a:tr>
              <a:tr h="176188">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062/09</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Methods to avoid and detect internal gas cylinder corrosion</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034/06</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Carbon monoxide and syngas pipeline systems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24"/>
                  </a:ext>
                </a:extLst>
              </a:tr>
              <a:tr h="121655">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061/13</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Safe use of gas cylinders in marine service</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033/14</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Hydrogen pipeline systems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25"/>
                  </a:ext>
                </a:extLst>
              </a:tr>
              <a:tr h="319775">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060/17</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Safe installation and operation of PSA and membrane oxygen and nitrogen generators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032/19</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Perlite management</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26"/>
                  </a:ext>
                </a:extLst>
              </a:tr>
              <a:tr h="369197">
                <a:tc>
                  <a:txBody>
                    <a:bodyPr/>
                    <a:lstStyle/>
                    <a:p>
                      <a:pPr marL="0" marR="0" algn="just">
                        <a:lnSpc>
                          <a:spcPct val="115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059/17</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kern="1200" dirty="0" smtClean="0">
                          <a:effectLst/>
                          <a:latin typeface="Times New Roman" panose="02020603050405020304" pitchFamily="18" charset="0"/>
                          <a:cs typeface="Times New Roman" panose="02020603050405020304" pitchFamily="18" charset="0"/>
                        </a:rPr>
                        <a:t>Use of non-metallic materials in high pressure oxygen breathing gas applications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031/20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Bulk liquid oxygen, nitrogen and argon storage systems at production sites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extLst>
                  <a:ext uri="{0D108BD9-81ED-4DB2-BD59-A6C34878D82A}">
                    <a16:rowId xmlns:a16="http://schemas.microsoft.com/office/drawing/2014/main" val="10027"/>
                  </a:ext>
                </a:extLst>
              </a:tr>
            </a:tbl>
          </a:graphicData>
        </a:graphic>
      </p:graphicFrame>
      <p:sp>
        <p:nvSpPr>
          <p:cNvPr id="5" name="Slide Number Placeholder 4"/>
          <p:cNvSpPr txBox="1">
            <a:spLocks/>
          </p:cNvSpPr>
          <p:nvPr/>
        </p:nvSpPr>
        <p:spPr>
          <a:xfrm>
            <a:off x="5314950" y="9350032"/>
            <a:ext cx="1543050" cy="527403"/>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smtClean="0"/>
          </a:p>
          <a:p>
            <a:endParaRPr lang="en-US" dirty="0" smtClean="0"/>
          </a:p>
          <a:p>
            <a:r>
              <a:rPr lang="en-US" dirty="0" smtClean="0"/>
              <a:t>Page 2 of </a:t>
            </a:r>
            <a:fld id="{17616F5C-DF26-494E-9857-CBF8513B0F8E}" type="slidenum">
              <a:rPr lang="en-US" smtClean="0"/>
              <a:pPr/>
              <a:t>2</a:t>
            </a:fld>
            <a:endParaRPr lang="en-US" dirty="0"/>
          </a:p>
        </p:txBody>
      </p:sp>
    </p:spTree>
    <p:extLst>
      <p:ext uri="{BB962C8B-B14F-4D97-AF65-F5344CB8AC3E}">
        <p14:creationId xmlns:p14="http://schemas.microsoft.com/office/powerpoint/2010/main" val="3405440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93577490"/>
              </p:ext>
            </p:extLst>
          </p:nvPr>
        </p:nvGraphicFramePr>
        <p:xfrm>
          <a:off x="19050" y="57151"/>
          <a:ext cx="6810376" cy="9805586"/>
        </p:xfrm>
        <a:graphic>
          <a:graphicData uri="http://schemas.openxmlformats.org/drawingml/2006/table">
            <a:tbl>
              <a:tblPr firstRow="1" bandRow="1">
                <a:tableStyleId>{21E4AEA4-8DFA-4A89-87EB-49C32662AFE0}</a:tableStyleId>
              </a:tblPr>
              <a:tblGrid>
                <a:gridCol w="521568">
                  <a:extLst>
                    <a:ext uri="{9D8B030D-6E8A-4147-A177-3AD203B41FA5}">
                      <a16:colId xmlns:a16="http://schemas.microsoft.com/office/drawing/2014/main" val="20000"/>
                    </a:ext>
                  </a:extLst>
                </a:gridCol>
                <a:gridCol w="2872508">
                  <a:extLst>
                    <a:ext uri="{9D8B030D-6E8A-4147-A177-3AD203B41FA5}">
                      <a16:colId xmlns:a16="http://schemas.microsoft.com/office/drawing/2014/main" val="20001"/>
                    </a:ext>
                  </a:extLst>
                </a:gridCol>
                <a:gridCol w="543793">
                  <a:extLst>
                    <a:ext uri="{9D8B030D-6E8A-4147-A177-3AD203B41FA5}">
                      <a16:colId xmlns:a16="http://schemas.microsoft.com/office/drawing/2014/main" val="20002"/>
                    </a:ext>
                  </a:extLst>
                </a:gridCol>
                <a:gridCol w="2872507">
                  <a:extLst>
                    <a:ext uri="{9D8B030D-6E8A-4147-A177-3AD203B41FA5}">
                      <a16:colId xmlns:a16="http://schemas.microsoft.com/office/drawing/2014/main" val="20003"/>
                    </a:ext>
                  </a:extLst>
                </a:gridCol>
              </a:tblGrid>
              <a:tr h="247649">
                <a:tc>
                  <a:txBody>
                    <a:bodyPr/>
                    <a:lstStyle/>
                    <a:p>
                      <a:pPr marL="0" marR="0" algn="ctr">
                        <a:lnSpc>
                          <a:spcPct val="100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Id</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6D6CF6"/>
                    </a:solidFill>
                  </a:tcPr>
                </a:tc>
                <a:tc>
                  <a:txBody>
                    <a:bodyPr/>
                    <a:lstStyle/>
                    <a:p>
                      <a:pPr marL="0" marR="0" algn="ctr">
                        <a:lnSpc>
                          <a:spcPct val="100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Publication Name</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6D6CF6"/>
                    </a:solidFill>
                  </a:tcPr>
                </a:tc>
                <a:tc>
                  <a:txBody>
                    <a:bodyPr/>
                    <a:lstStyle/>
                    <a:p>
                      <a:pPr marL="0" marR="0" algn="ctr">
                        <a:lnSpc>
                          <a:spcPct val="100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Id</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6D6CF6"/>
                    </a:solidFill>
                  </a:tcPr>
                </a:tc>
                <a:tc>
                  <a:txBody>
                    <a:bodyPr/>
                    <a:lstStyle/>
                    <a:p>
                      <a:pPr marL="0" marR="0" algn="ctr">
                        <a:lnSpc>
                          <a:spcPct val="100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Publication Name</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6D6CF6"/>
                    </a:solidFill>
                  </a:tcPr>
                </a:tc>
                <a:extLst>
                  <a:ext uri="{0D108BD9-81ED-4DB2-BD59-A6C34878D82A}">
                    <a16:rowId xmlns:a16="http://schemas.microsoft.com/office/drawing/2014/main" val="10000"/>
                  </a:ext>
                </a:extLst>
              </a:tr>
              <a:tr h="335280">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031/20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Bulk liquid oxygen, nitrogen and argon storage systems at production sites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ctr">
                        <a:lnSpc>
                          <a:spcPct val="100000"/>
                        </a:lnSpc>
                        <a:spcBef>
                          <a:spcPts val="0"/>
                        </a:spcBef>
                        <a:spcAft>
                          <a:spcPts val="0"/>
                        </a:spcAft>
                      </a:pPr>
                      <a:r>
                        <a:rPr lang="en-US" sz="1000" b="0" kern="12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040/23</a:t>
                      </a:r>
                      <a:endParaRPr lang="en-US" sz="1000" b="0" kern="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algn="just">
                        <a:lnSpc>
                          <a:spcPct val="115000"/>
                        </a:lnSpc>
                        <a:spcBef>
                          <a:spcPts val="0"/>
                        </a:spcBef>
                        <a:spcAft>
                          <a:spcPts val="0"/>
                        </a:spcAft>
                      </a:pPr>
                      <a:r>
                        <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Cryogenic Flat Bottom tank (FBT) Safety</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01"/>
                  </a:ext>
                </a:extLst>
              </a:tr>
              <a:tr h="318417">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030/13</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Storage of cryogenic air gases at users' premises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r>
                        <a:rPr lang="en-US" sz="1000" dirty="0" smtClean="0">
                          <a:latin typeface="Times New Roman" panose="02020603050405020304" pitchFamily="18" charset="0"/>
                          <a:cs typeface="Times New Roman" panose="02020603050405020304" pitchFamily="18" charset="0"/>
                        </a:rPr>
                        <a:t>039/23</a:t>
                      </a:r>
                      <a:endParaRPr lang="en-US" sz="1000" dirty="0">
                        <a:latin typeface="Times New Roman" panose="02020603050405020304" pitchFamily="18" charset="0"/>
                        <a:cs typeface="Times New Roman" panose="02020603050405020304" pitchFamily="18" charset="0"/>
                      </a:endParaRPr>
                    </a:p>
                  </a:txBody>
                  <a:tcPr marL="68580" marR="68580" marT="0" marB="0" anchor="ctr">
                    <a:solidFill>
                      <a:srgbClr val="CCFFCC"/>
                    </a:solidFill>
                  </a:tcPr>
                </a:tc>
                <a:tc>
                  <a:txBody>
                    <a:bodyPr/>
                    <a:lstStyle/>
                    <a:p>
                      <a:r>
                        <a:rPr lang="en-US" sz="1000" dirty="0" smtClean="0">
                          <a:latin typeface="Times New Roman" panose="02020603050405020304" pitchFamily="18" charset="0"/>
                          <a:cs typeface="Times New Roman" panose="02020603050405020304" pitchFamily="18" charset="0"/>
                        </a:rPr>
                        <a:t>Organization site emergency</a:t>
                      </a:r>
                      <a:r>
                        <a:rPr lang="en-US" sz="1000" baseline="0" dirty="0" smtClean="0">
                          <a:latin typeface="Times New Roman" panose="02020603050405020304" pitchFamily="18" charset="0"/>
                          <a:cs typeface="Times New Roman" panose="02020603050405020304" pitchFamily="18" charset="0"/>
                        </a:rPr>
                        <a:t> response</a:t>
                      </a:r>
                      <a:endParaRPr lang="en-US" sz="1000" dirty="0">
                        <a:latin typeface="Times New Roman" panose="02020603050405020304" pitchFamily="18"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02"/>
                  </a:ext>
                </a:extLst>
              </a:tr>
              <a:tr h="435364">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029/18</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Code of practice nitrogen trifluoride</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r>
                        <a:rPr lang="en-US" sz="1000" dirty="0" smtClean="0">
                          <a:latin typeface="Times New Roman" panose="02020603050405020304" pitchFamily="18" charset="0"/>
                          <a:cs typeface="Times New Roman" panose="02020603050405020304" pitchFamily="18" charset="0"/>
                        </a:rPr>
                        <a:t>038/23</a:t>
                      </a:r>
                      <a:endParaRPr lang="en-US" sz="1000" dirty="0">
                        <a:latin typeface="Times New Roman" panose="02020603050405020304" pitchFamily="18" charset="0"/>
                        <a:cs typeface="Times New Roman" panose="02020603050405020304" pitchFamily="18" charset="0"/>
                      </a:endParaRPr>
                    </a:p>
                  </a:txBody>
                  <a:tcPr marL="68580" marR="68580" marT="0" marB="0" anchor="ctr">
                    <a:solidFill>
                      <a:srgbClr val="CCFFCC"/>
                    </a:solidFill>
                  </a:tcPr>
                </a:tc>
                <a:tc>
                  <a:txBody>
                    <a:bodyPr/>
                    <a:lstStyle/>
                    <a:p>
                      <a:r>
                        <a:rPr lang="en-US" sz="1000" dirty="0" smtClean="0">
                          <a:latin typeface="Times New Roman" panose="02020603050405020304" pitchFamily="18" charset="0"/>
                          <a:cs typeface="Times New Roman" panose="02020603050405020304" pitchFamily="18" charset="0"/>
                        </a:rPr>
                        <a:t>Organization Human Reliability</a:t>
                      </a:r>
                      <a:endParaRPr lang="en-US" sz="1000" dirty="0">
                        <a:latin typeface="Times New Roman" panose="02020603050405020304" pitchFamily="18"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03"/>
                  </a:ext>
                </a:extLst>
              </a:tr>
              <a:tr h="318417">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028/06</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2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Unmanned air gas plant: design &amp; operation</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r>
                        <a:rPr lang="en-US" sz="1000" dirty="0" smtClean="0">
                          <a:latin typeface="Times New Roman" panose="02020603050405020304" pitchFamily="18" charset="0"/>
                          <a:cs typeface="Times New Roman" panose="02020603050405020304" pitchFamily="18" charset="0"/>
                        </a:rPr>
                        <a:t>037/23</a:t>
                      </a:r>
                      <a:endParaRPr lang="en-US" sz="1000" dirty="0">
                        <a:latin typeface="Times New Roman" panose="02020603050405020304" pitchFamily="18" charset="0"/>
                        <a:cs typeface="Times New Roman" panose="02020603050405020304" pitchFamily="18" charset="0"/>
                      </a:endParaRPr>
                    </a:p>
                  </a:txBody>
                  <a:tcPr marL="68580" marR="68580" marT="0" marB="0" anchor="ctr">
                    <a:solidFill>
                      <a:srgbClr val="CCFFCC"/>
                    </a:solidFill>
                  </a:tcPr>
                </a:tc>
                <a:tc>
                  <a:txBody>
                    <a:bodyPr/>
                    <a:lstStyle/>
                    <a:p>
                      <a:r>
                        <a:rPr lang="en-US" sz="1000" dirty="0" smtClean="0">
                          <a:latin typeface="Times New Roman" panose="02020603050405020304" pitchFamily="18" charset="0"/>
                          <a:cs typeface="Times New Roman" panose="02020603050405020304" pitchFamily="18" charset="0"/>
                        </a:rPr>
                        <a:t>Human Factor</a:t>
                      </a:r>
                      <a:r>
                        <a:rPr lang="en-US" sz="1000" baseline="0" dirty="0" smtClean="0">
                          <a:latin typeface="Times New Roman" panose="02020603050405020304" pitchFamily="18" charset="0"/>
                          <a:cs typeface="Times New Roman" panose="02020603050405020304" pitchFamily="18" charset="0"/>
                        </a:rPr>
                        <a:t>- Individual “Training and   Competence”</a:t>
                      </a:r>
                      <a:endParaRPr lang="en-US" sz="1000" dirty="0">
                        <a:latin typeface="Times New Roman" panose="02020603050405020304" pitchFamily="18"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04"/>
                  </a:ext>
                </a:extLst>
              </a:tr>
              <a:tr h="318417">
                <a:tc>
                  <a:txBody>
                    <a:bodyPr/>
                    <a:lstStyle/>
                    <a:p>
                      <a:pPr marL="0" marR="0" algn="just">
                        <a:lnSpc>
                          <a:spcPct val="100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027/06</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Cryogenic vaporization systems – prevention of brittle fracture of equipment and piping</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36/23</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algn="just">
                        <a:lnSpc>
                          <a:spcPct val="100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Safety Audit/Assessment Tool for</a:t>
                      </a:r>
                      <a:r>
                        <a:rPr lang="en-US" sz="1000" baseline="0" dirty="0" smtClean="0">
                          <a:effectLst/>
                          <a:latin typeface="Times New Roman" panose="02020603050405020304" pitchFamily="18" charset="0"/>
                          <a:ea typeface="Calibri" panose="020F0502020204030204" pitchFamily="34" charset="0"/>
                          <a:cs typeface="Times New Roman" panose="02020603050405020304" pitchFamily="18" charset="0"/>
                        </a:rPr>
                        <a:t> liquid Tankers and Distribution of liquid Products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05"/>
                  </a:ext>
                </a:extLst>
              </a:tr>
              <a:tr h="290243">
                <a:tc>
                  <a:txBody>
                    <a:bodyPr/>
                    <a:lstStyle/>
                    <a:p>
                      <a:pPr marL="0" marR="0" algn="just">
                        <a:lnSpc>
                          <a:spcPct val="100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026/13</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Principles for the safe handling and distribution of highly toxic gases and mixtures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35/22</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algn="just">
                        <a:lnSpc>
                          <a:spcPct val="100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PSM Element – management of safety Critical Devices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06"/>
                  </a:ext>
                </a:extLst>
              </a:tr>
              <a:tr h="318417">
                <a:tc>
                  <a:txBody>
                    <a:bodyPr/>
                    <a:lstStyle/>
                    <a:p>
                      <a:pPr marL="0" marR="0" algn="just">
                        <a:lnSpc>
                          <a:spcPct val="100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025/13</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Pressure containers with blocked or inoperable valves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34/22</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Human factor:  Managing organizational</a:t>
                      </a:r>
                      <a:r>
                        <a:rPr lang="en-US" sz="1000" baseline="0" dirty="0" smtClean="0">
                          <a:effectLst/>
                          <a:latin typeface="Times New Roman" panose="02020603050405020304" pitchFamily="18" charset="0"/>
                          <a:ea typeface="Calibri" panose="020F0502020204030204" pitchFamily="34" charset="0"/>
                          <a:cs typeface="Times New Roman" panose="02020603050405020304" pitchFamily="18" charset="0"/>
                        </a:rPr>
                        <a:t> Change</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07"/>
                  </a:ext>
                </a:extLst>
              </a:tr>
              <a:tr h="278907">
                <a:tc>
                  <a:txBody>
                    <a:bodyPr/>
                    <a:lstStyle/>
                    <a:p>
                      <a:pPr marL="0" marR="0" algn="just">
                        <a:lnSpc>
                          <a:spcPct val="100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024/10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Connections for transportable and static bulk storage tanks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033/22</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Human Factor - Organisation Safety Culture</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08"/>
                  </a:ext>
                </a:extLst>
              </a:tr>
              <a:tr h="262925">
                <a:tc>
                  <a:txBody>
                    <a:bodyPr/>
                    <a:lstStyle/>
                    <a:p>
                      <a:pPr marL="0" marR="0" algn="just">
                        <a:lnSpc>
                          <a:spcPct val="100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023/17</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Good manufacturing practice guide for medicinal gases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031/22</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Aiga Key Safety Performance for 2021 and Trends Since 2017</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09"/>
                  </a:ext>
                </a:extLst>
              </a:tr>
              <a:tr h="274320">
                <a:tc>
                  <a:txBody>
                    <a:bodyPr/>
                    <a:lstStyle/>
                    <a:p>
                      <a:pPr marL="0" marR="0" algn="just">
                        <a:lnSpc>
                          <a:spcPct val="100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022/13</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a:effectLst/>
                          <a:latin typeface="Times New Roman" panose="02020603050405020304" pitchFamily="18" charset="0"/>
                          <a:cs typeface="Times New Roman" panose="02020603050405020304" pitchFamily="18" charset="0"/>
                        </a:rPr>
                        <a:t>Code of practice acetylene</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030/22</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Management of Change – Key element of Risk Management</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10"/>
                  </a:ext>
                </a:extLst>
              </a:tr>
              <a:tr h="318417">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021/20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Oxygen pipeline and piping systems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029/22</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Training: Induction and Refresher Training of Drivers, Management and Other Transport Function Personnel</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11"/>
                  </a:ext>
                </a:extLst>
              </a:tr>
              <a:tr h="290243">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019/17</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Connections for portable liquid cylinders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028/21</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Vehicle Data Management</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12"/>
                  </a:ext>
                </a:extLst>
              </a:tr>
              <a:tr h="290243">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018/15</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Safe handling of electronic specialty gases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027/21</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Vehicle Specification and Maintenance</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13"/>
                  </a:ext>
                </a:extLst>
              </a:tr>
              <a:tr h="153904">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017/05</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Labelling of gas containers (including associated equipment)</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026/21</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Acetylene Plant Safe Operating Pressures and Temperatures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14"/>
                  </a:ext>
                </a:extLst>
              </a:tr>
              <a:tr h="153904">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016/04</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Safety features of portable cryogenic liquid containers for industrial and medical gases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025/21</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Workplace Safety</a:t>
                      </a:r>
                    </a:p>
                  </a:txBody>
                  <a:tcPr marL="68580" marR="68580" marT="0" marB="0" anchor="ctr">
                    <a:solidFill>
                      <a:srgbClr val="CCFFCC"/>
                    </a:solidFill>
                  </a:tcPr>
                </a:tc>
                <a:extLst>
                  <a:ext uri="{0D108BD9-81ED-4DB2-BD59-A6C34878D82A}">
                    <a16:rowId xmlns:a16="http://schemas.microsoft.com/office/drawing/2014/main" val="10015"/>
                  </a:ext>
                </a:extLst>
              </a:tr>
              <a:tr h="153904">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015/15</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Safe management of contractors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024/21</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Abuse of G</a:t>
                      </a:r>
                      <a:r>
                        <a:rPr lang="en-US" sz="1000" dirty="0" smtClean="0">
                          <a:effectLst/>
                          <a:latin typeface="Times New Roman" panose="02020603050405020304" pitchFamily="18" charset="0"/>
                          <a:cs typeface="Times New Roman" panose="02020603050405020304" pitchFamily="18" charset="0"/>
                        </a:rPr>
                        <a:t>a</a:t>
                      </a:r>
                      <a:r>
                        <a:rPr lang="id-ID" sz="1000" dirty="0" smtClean="0">
                          <a:effectLst/>
                          <a:latin typeface="Times New Roman" panose="02020603050405020304" pitchFamily="18" charset="0"/>
                          <a:cs typeface="Times New Roman" panose="02020603050405020304" pitchFamily="18" charset="0"/>
                        </a:rPr>
                        <a:t>ses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16"/>
                  </a:ext>
                </a:extLst>
              </a:tr>
              <a:tr h="318417">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014/20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Safety audit guidelines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023/20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Service Life of Valves With Integrated Pressure Regulators (VIPRs) Fitted to Medical Gas Cylinders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17"/>
                  </a:ext>
                </a:extLst>
              </a:tr>
              <a:tr h="318417">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013/05</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Incident/accident investigation and analysis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022/20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Safety Inspection Check List of Air Separation Units and Cryogenic Liquid Storages at plant site</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18"/>
                  </a:ext>
                </a:extLst>
              </a:tr>
              <a:tr h="329045">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012/19</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Cleaning of equipment for oxygen service</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021/20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Covid-19 - Measures to disinfect externally contaminated gas packages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19"/>
                  </a:ext>
                </a:extLst>
              </a:tr>
              <a:tr h="318417">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011/04</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Work permit systems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020/19</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A Guide on Minimum Safety Requirements for Customers’ Self Pick Up Vehicles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20"/>
                  </a:ext>
                </a:extLst>
              </a:tr>
              <a:tr h="318417">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010/19</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Management of change</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019/19</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Guidline on Monitoring and Management High Risk Drivers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21"/>
                  </a:ext>
                </a:extLst>
              </a:tr>
              <a:tr h="318417">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009/21</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Safety training of employees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018/19</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Armed and Unarmed Guards at Facilities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22"/>
                  </a:ext>
                </a:extLst>
              </a:tr>
              <a:tr h="298941">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008/18</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Hazards of oxygen deficient atmospheres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017/19</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Travel security</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23"/>
                  </a:ext>
                </a:extLst>
              </a:tr>
              <a:tr h="263032">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007/04</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Job motivation and safe operations in cylinder filling stations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016/19</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rgbClr val="CCFFCC"/>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Receiving cylinders after natural disaster exposure</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solidFill>
                      <a:srgbClr val="CCFFCC"/>
                    </a:solidFill>
                  </a:tcPr>
                </a:tc>
                <a:extLst>
                  <a:ext uri="{0D108BD9-81ED-4DB2-BD59-A6C34878D82A}">
                    <a16:rowId xmlns:a16="http://schemas.microsoft.com/office/drawing/2014/main" val="10024"/>
                  </a:ext>
                </a:extLst>
              </a:tr>
              <a:tr h="326523">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006/15</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Good environmental management practices for the industrial gas industry</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015/19</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Handling cylinders after natural disaster exposure</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25"/>
                  </a:ext>
                </a:extLst>
              </a:tr>
              <a:tr h="308383">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005/18</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Fire hazards of oxygen and oxygen-enriched atmospheres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013/18</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Carbon dioxide physiological hazards “Not just an Asphyxiant!”</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2454718916"/>
                  </a:ext>
                </a:extLst>
              </a:tr>
              <a:tr h="333072">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004/13</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Handling gas container emergencies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012/18</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Transportation safety - challenges &amp; improvement strategy</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3703626944"/>
                  </a:ext>
                </a:extLst>
              </a:tr>
              <a:tr h="333072">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003/18</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Site security guidelines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011/18</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Human behavior within transport operations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3892758006"/>
                  </a:ext>
                </a:extLst>
              </a:tr>
              <a:tr h="318417">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003/18</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Site security guidelines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DE9F9"/>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010/17</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Prevention of accidents due to overheated or burning tyres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2932301440"/>
                  </a:ext>
                </a:extLst>
              </a:tr>
              <a:tr h="318417">
                <a:tc gridSpan="2">
                  <a:txBody>
                    <a:bodyPr/>
                    <a:lstStyle/>
                    <a:p>
                      <a:pPr marL="0" marR="0" algn="ctr">
                        <a:lnSpc>
                          <a:spcPct val="100000"/>
                        </a:lnSpc>
                        <a:spcBef>
                          <a:spcPts val="0"/>
                        </a:spcBef>
                        <a:spcAft>
                          <a:spcPts val="0"/>
                        </a:spcAft>
                      </a:pPr>
                      <a:r>
                        <a:rPr lang="en-US" sz="1050" b="1" kern="1200" dirty="0" smtClean="0">
                          <a:solidFill>
                            <a:srgbClr val="000066"/>
                          </a:solidFill>
                          <a:effectLst/>
                          <a:latin typeface="Times New Roman" panose="02020603050405020304" pitchFamily="18" charset="0"/>
                          <a:cs typeface="Times New Roman" panose="02020603050405020304" pitchFamily="18" charset="0"/>
                        </a:rPr>
                        <a:t>Safety Bulletin</a:t>
                      </a:r>
                      <a:endParaRPr lang="en-US" sz="1050" b="1" kern="1200" dirty="0">
                        <a:solidFill>
                          <a:srgbClr val="000066"/>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hMerge="1">
                  <a:txBody>
                    <a:bodyPr/>
                    <a:lstStyle/>
                    <a:p>
                      <a:endParaRPr lang="en-US" dirty="0"/>
                    </a:p>
                  </a:txBody>
                  <a:tcPr marL="68580" marR="68580" marT="0" marB="0" anchor="ctr">
                    <a:solidFill>
                      <a:srgbClr val="CCFFCC"/>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008/17</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In-cab camera and how does it help to improve road safety</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CFFCC"/>
                    </a:solidFill>
                  </a:tcPr>
                </a:tc>
                <a:extLst>
                  <a:ext uri="{0D108BD9-81ED-4DB2-BD59-A6C34878D82A}">
                    <a16:rowId xmlns:a16="http://schemas.microsoft.com/office/drawing/2014/main" val="10026"/>
                  </a:ext>
                </a:extLst>
              </a:tr>
            </a:tbl>
          </a:graphicData>
        </a:graphic>
      </p:graphicFrame>
      <p:sp>
        <p:nvSpPr>
          <p:cNvPr id="4" name="Slide Number Placeholder 4"/>
          <p:cNvSpPr txBox="1">
            <a:spLocks/>
          </p:cNvSpPr>
          <p:nvPr/>
        </p:nvSpPr>
        <p:spPr>
          <a:xfrm>
            <a:off x="5314950" y="9378597"/>
            <a:ext cx="1543050" cy="527403"/>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smtClean="0"/>
          </a:p>
          <a:p>
            <a:endParaRPr lang="en-US" dirty="0" smtClean="0"/>
          </a:p>
          <a:p>
            <a:r>
              <a:rPr lang="en-US" dirty="0" smtClean="0"/>
              <a:t>Page 3 of </a:t>
            </a:r>
            <a:fld id="{17616F5C-DF26-494E-9857-CBF8513B0F8E}" type="slidenum">
              <a:rPr lang="en-US" smtClean="0"/>
              <a:pPr/>
              <a:t>3</a:t>
            </a:fld>
            <a:endParaRPr lang="en-US" dirty="0"/>
          </a:p>
        </p:txBody>
      </p:sp>
    </p:spTree>
    <p:extLst>
      <p:ext uri="{BB962C8B-B14F-4D97-AF65-F5344CB8AC3E}">
        <p14:creationId xmlns:p14="http://schemas.microsoft.com/office/powerpoint/2010/main" val="1996721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43592002"/>
              </p:ext>
            </p:extLst>
          </p:nvPr>
        </p:nvGraphicFramePr>
        <p:xfrm>
          <a:off x="28574" y="-47934"/>
          <a:ext cx="6812844" cy="9953936"/>
        </p:xfrm>
        <a:graphic>
          <a:graphicData uri="http://schemas.openxmlformats.org/drawingml/2006/table">
            <a:tbl>
              <a:tblPr firstRow="1" bandRow="1">
                <a:tableStyleId>{5C22544A-7EE6-4342-B048-85BDC9FD1C3A}</a:tableStyleId>
              </a:tblPr>
              <a:tblGrid>
                <a:gridCol w="509234">
                  <a:extLst>
                    <a:ext uri="{9D8B030D-6E8A-4147-A177-3AD203B41FA5}">
                      <a16:colId xmlns:a16="http://schemas.microsoft.com/office/drawing/2014/main" val="20000"/>
                    </a:ext>
                  </a:extLst>
                </a:gridCol>
                <a:gridCol w="2650114">
                  <a:extLst>
                    <a:ext uri="{9D8B030D-6E8A-4147-A177-3AD203B41FA5}">
                      <a16:colId xmlns:a16="http://schemas.microsoft.com/office/drawing/2014/main" val="20001"/>
                    </a:ext>
                  </a:extLst>
                </a:gridCol>
                <a:gridCol w="501692">
                  <a:extLst>
                    <a:ext uri="{9D8B030D-6E8A-4147-A177-3AD203B41FA5}">
                      <a16:colId xmlns:a16="http://schemas.microsoft.com/office/drawing/2014/main" val="20002"/>
                    </a:ext>
                  </a:extLst>
                </a:gridCol>
                <a:gridCol w="3151804">
                  <a:extLst>
                    <a:ext uri="{9D8B030D-6E8A-4147-A177-3AD203B41FA5}">
                      <a16:colId xmlns:a16="http://schemas.microsoft.com/office/drawing/2014/main" val="4154372502"/>
                    </a:ext>
                  </a:extLst>
                </a:gridCol>
              </a:tblGrid>
              <a:tr h="255964">
                <a:tc>
                  <a:txBody>
                    <a:bodyPr/>
                    <a:lstStyle/>
                    <a:p>
                      <a:pPr marL="0" marR="0" algn="ctr">
                        <a:lnSpc>
                          <a:spcPct val="100000"/>
                        </a:lnSpc>
                        <a:spcBef>
                          <a:spcPts val="0"/>
                        </a:spcBef>
                        <a:spcAft>
                          <a:spcPts val="0"/>
                        </a:spcAft>
                      </a:pPr>
                      <a:r>
                        <a:rPr lang="id-ID" sz="1000" b="1" kern="1200" dirty="0">
                          <a:solidFill>
                            <a:schemeClr val="lt1"/>
                          </a:solidFill>
                          <a:effectLst/>
                          <a:latin typeface="Times New Roman" panose="02020603050405020304" pitchFamily="18" charset="0"/>
                          <a:ea typeface="+mn-ea"/>
                          <a:cs typeface="Times New Roman" panose="02020603050405020304" pitchFamily="18" charset="0"/>
                        </a:rPr>
                        <a:t>Id</a:t>
                      </a:r>
                      <a:endParaRPr lang="en-US" sz="1000" b="1" kern="1200" dirty="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rgbClr val="6D6CF6"/>
                    </a:solidFill>
                  </a:tcPr>
                </a:tc>
                <a:tc>
                  <a:txBody>
                    <a:bodyPr/>
                    <a:lstStyle/>
                    <a:p>
                      <a:pPr marL="0" marR="0" algn="ctr">
                        <a:lnSpc>
                          <a:spcPct val="100000"/>
                        </a:lnSpc>
                        <a:spcBef>
                          <a:spcPts val="0"/>
                        </a:spcBef>
                        <a:spcAft>
                          <a:spcPts val="0"/>
                        </a:spcAft>
                      </a:pPr>
                      <a:r>
                        <a:rPr lang="id-ID" sz="1000" b="1" kern="1200" dirty="0">
                          <a:solidFill>
                            <a:schemeClr val="lt1"/>
                          </a:solidFill>
                          <a:effectLst/>
                          <a:latin typeface="Times New Roman" panose="02020603050405020304" pitchFamily="18" charset="0"/>
                          <a:ea typeface="+mn-ea"/>
                          <a:cs typeface="Times New Roman" panose="02020603050405020304" pitchFamily="18" charset="0"/>
                        </a:rPr>
                        <a:t>Publication Name</a:t>
                      </a:r>
                      <a:endParaRPr lang="en-US" sz="1000" b="1" kern="1200" dirty="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rgbClr val="6D6CF6"/>
                    </a:solidFill>
                  </a:tcPr>
                </a:tc>
                <a:tc>
                  <a:txBody>
                    <a:bodyPr/>
                    <a:lstStyle/>
                    <a:p>
                      <a:pPr marL="0" marR="0" algn="ctr">
                        <a:lnSpc>
                          <a:spcPct val="100000"/>
                        </a:lnSpc>
                        <a:spcBef>
                          <a:spcPts val="0"/>
                        </a:spcBef>
                        <a:spcAft>
                          <a:spcPts val="0"/>
                        </a:spcAft>
                      </a:pPr>
                      <a:r>
                        <a:rPr lang="id-ID" sz="1000" b="1" kern="1200" dirty="0">
                          <a:solidFill>
                            <a:schemeClr val="lt1"/>
                          </a:solidFill>
                          <a:effectLst/>
                          <a:latin typeface="Times New Roman" panose="02020603050405020304" pitchFamily="18" charset="0"/>
                          <a:ea typeface="+mn-ea"/>
                          <a:cs typeface="Times New Roman" panose="02020603050405020304" pitchFamily="18" charset="0"/>
                        </a:rPr>
                        <a:t>Id</a:t>
                      </a:r>
                      <a:endParaRPr lang="en-US" sz="1000" b="1" kern="1200" dirty="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rgbClr val="6D6CF6"/>
                    </a:solidFill>
                  </a:tcPr>
                </a:tc>
                <a:tc>
                  <a:txBody>
                    <a:bodyPr/>
                    <a:lstStyle/>
                    <a:p>
                      <a:pPr marL="0" marR="0" algn="ctr">
                        <a:lnSpc>
                          <a:spcPct val="100000"/>
                        </a:lnSpc>
                        <a:spcBef>
                          <a:spcPts val="0"/>
                        </a:spcBef>
                        <a:spcAft>
                          <a:spcPts val="0"/>
                        </a:spcAft>
                      </a:pPr>
                      <a:r>
                        <a:rPr lang="id-ID" sz="1000" b="1" kern="1200" dirty="0">
                          <a:solidFill>
                            <a:schemeClr val="lt1"/>
                          </a:solidFill>
                          <a:effectLst/>
                          <a:latin typeface="Times New Roman" panose="02020603050405020304" pitchFamily="18" charset="0"/>
                          <a:ea typeface="+mn-ea"/>
                          <a:cs typeface="Times New Roman" panose="02020603050405020304" pitchFamily="18" charset="0"/>
                        </a:rPr>
                        <a:t>Publication Name</a:t>
                      </a:r>
                      <a:endParaRPr lang="en-US" sz="1000" b="1" kern="1200" dirty="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rgbClr val="6D6CF6"/>
                    </a:solidFill>
                  </a:tcPr>
                </a:tc>
                <a:extLst>
                  <a:ext uri="{0D108BD9-81ED-4DB2-BD59-A6C34878D82A}">
                    <a16:rowId xmlns:a16="http://schemas.microsoft.com/office/drawing/2014/main" val="10000"/>
                  </a:ext>
                </a:extLst>
              </a:tr>
              <a:tr h="370963">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007/11</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B5FDC1"/>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Safety at customer sites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B5FDC1"/>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001/15</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Driver fatigue</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extLst>
                  <a:ext uri="{0D108BD9-81ED-4DB2-BD59-A6C34878D82A}">
                    <a16:rowId xmlns:a16="http://schemas.microsoft.com/office/drawing/2014/main" val="1182694107"/>
                  </a:ext>
                </a:extLst>
              </a:tr>
              <a:tr h="370963">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006/10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B5FDC1"/>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Safe handling of compressed gases in the laboratory and plant</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B5FDC1"/>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50" b="1" kern="1200" dirty="0" smtClean="0">
                          <a:solidFill>
                            <a:srgbClr val="000066"/>
                          </a:solidFill>
                          <a:effectLst/>
                          <a:latin typeface="Times New Roman" panose="02020603050405020304" pitchFamily="18" charset="0"/>
                          <a:ea typeface="+mn-ea"/>
                          <a:cs typeface="Times New Roman" panose="02020603050405020304" pitchFamily="18" charset="0"/>
                        </a:rPr>
                        <a:t>Position Paper</a:t>
                      </a:r>
                    </a:p>
                  </a:txBody>
                  <a:tcPr marL="68580" marR="68580" marT="0" marB="0" anchor="ctr">
                    <a:solidFill>
                      <a:schemeClr val="accent2">
                        <a:lumMod val="60000"/>
                        <a:lumOff val="40000"/>
                      </a:schemeClr>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sz="1400" b="1" kern="1200" dirty="0" smtClean="0">
                        <a:solidFill>
                          <a:srgbClr val="000066"/>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10001"/>
                  </a:ext>
                </a:extLst>
              </a:tr>
              <a:tr h="471523">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005/10</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B5FDC1"/>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Recent cases of asphyxiation in confined spaces in Asia</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B5FDC1"/>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007/21</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60000"/>
                        <a:lumOff val="40000"/>
                      </a:schemeClr>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AIGA Position on Conversion of Cryogenic Transport Tankers/ ISO Containers from Hydrocarbon / Flammable service to Liquid Oxygen service</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60000"/>
                        <a:lumOff val="40000"/>
                      </a:schemeClr>
                    </a:solidFill>
                  </a:tcPr>
                </a:tc>
                <a:extLst>
                  <a:ext uri="{0D108BD9-81ED-4DB2-BD59-A6C34878D82A}">
                    <a16:rowId xmlns:a16="http://schemas.microsoft.com/office/drawing/2014/main" val="10002"/>
                  </a:ext>
                </a:extLst>
              </a:tr>
              <a:tr h="370963">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004/20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B5FDC1"/>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Potential hazards of quick release cylinder valves used with firefighting gases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B5FDC1"/>
                    </a:solidFill>
                  </a:tcPr>
                </a:tc>
                <a:tc>
                  <a:txBody>
                    <a:bodyPr/>
                    <a:lstStyle/>
                    <a:p>
                      <a:pPr marL="0" marR="0" algn="just">
                        <a:lnSpc>
                          <a:spcPct val="100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003/22</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60000"/>
                        <a:lumOff val="40000"/>
                      </a:schemeClr>
                    </a:solidFill>
                  </a:tcPr>
                </a:tc>
                <a:tc>
                  <a:txBody>
                    <a:bodyPr/>
                    <a:lstStyle/>
                    <a:p>
                      <a:pPr marL="0" marR="0" algn="just">
                        <a:lnSpc>
                          <a:spcPct val="100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Tapered and Parallel Threads(Straight) in Aluminum Alloy Cylinder</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60000"/>
                        <a:lumOff val="40000"/>
                      </a:schemeClr>
                    </a:solidFill>
                  </a:tcPr>
                </a:tc>
                <a:extLst>
                  <a:ext uri="{0D108BD9-81ED-4DB2-BD59-A6C34878D82A}">
                    <a16:rowId xmlns:a16="http://schemas.microsoft.com/office/drawing/2014/main" val="10003"/>
                  </a:ext>
                </a:extLst>
              </a:tr>
              <a:tr h="370963">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003/06</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B5FDC1"/>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Safe operation of fork lift trucks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B5FDC1"/>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005/18</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60000"/>
                        <a:lumOff val="40000"/>
                      </a:schemeClr>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Long-term durability of steel gas cylinder </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60000"/>
                        <a:lumOff val="40000"/>
                      </a:schemeClr>
                    </a:solidFill>
                  </a:tcPr>
                </a:tc>
                <a:extLst>
                  <a:ext uri="{0D108BD9-81ED-4DB2-BD59-A6C34878D82A}">
                    <a16:rowId xmlns:a16="http://schemas.microsoft.com/office/drawing/2014/main" val="10004"/>
                  </a:ext>
                </a:extLst>
              </a:tr>
              <a:tr h="370963">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002/20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B5FDC1"/>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Influenza and oronavirus Pandemic Preparedness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B5FDC1"/>
                    </a:solidFill>
                  </a:tcPr>
                </a:tc>
                <a:tc>
                  <a:txBody>
                    <a:bodyPr/>
                    <a:lstStyle/>
                    <a:p>
                      <a:pPr marL="0" marR="0" algn="just">
                        <a:lnSpc>
                          <a:spcPct val="100000"/>
                        </a:lnSpc>
                        <a:spcBef>
                          <a:spcPts val="0"/>
                        </a:spcBef>
                        <a:spcAft>
                          <a:spcPts val="0"/>
                        </a:spcAft>
                      </a:pPr>
                      <a:r>
                        <a:rPr lang="id-ID"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004/11</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60000"/>
                        <a:lumOff val="40000"/>
                      </a:schemeClr>
                    </a:solidFill>
                  </a:tcPr>
                </a:tc>
                <a:tc>
                  <a:txBody>
                    <a:bodyPr/>
                    <a:lstStyle/>
                    <a:p>
                      <a:pPr marL="0" marR="0" algn="just">
                        <a:lnSpc>
                          <a:spcPct val="100000"/>
                        </a:lnSpc>
                        <a:spcBef>
                          <a:spcPts val="0"/>
                        </a:spcBef>
                        <a:spcAft>
                          <a:spcPts val="0"/>
                        </a:spcAft>
                      </a:pPr>
                      <a:r>
                        <a:rPr lang="id-ID"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Trans filling of medical gas cylinders</a:t>
                      </a:r>
                      <a:endParaRPr lang="en-US" sz="1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60000"/>
                        <a:lumOff val="40000"/>
                      </a:schemeClr>
                    </a:solidFill>
                  </a:tcPr>
                </a:tc>
                <a:extLst>
                  <a:ext uri="{0D108BD9-81ED-4DB2-BD59-A6C34878D82A}">
                    <a16:rowId xmlns:a16="http://schemas.microsoft.com/office/drawing/2014/main" val="10005"/>
                  </a:ext>
                </a:extLst>
              </a:tr>
              <a:tr h="370963">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001/05</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B5FDC1"/>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effectLst/>
                          <a:latin typeface="Times New Roman" panose="02020603050405020304" pitchFamily="18" charset="0"/>
                          <a:cs typeface="Times New Roman" panose="02020603050405020304" pitchFamily="18" charset="0"/>
                        </a:rPr>
                        <a:t>Safe use of acetylene</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B5FDC1"/>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003/10</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60000"/>
                        <a:lumOff val="40000"/>
                      </a:schemeClr>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Tapered and parallel (straight) threads in aluminum alloy cylinders</a:t>
                      </a:r>
                      <a:endParaRPr lang="en-US" sz="1000" kern="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60000"/>
                        <a:lumOff val="40000"/>
                      </a:schemeClr>
                    </a:solidFill>
                  </a:tcPr>
                </a:tc>
                <a:extLst>
                  <a:ext uri="{0D108BD9-81ED-4DB2-BD59-A6C34878D82A}">
                    <a16:rowId xmlns:a16="http://schemas.microsoft.com/office/drawing/2014/main" val="10006"/>
                  </a:ext>
                </a:extLst>
              </a:tr>
              <a:tr h="370963">
                <a:tc gridSpan="2">
                  <a:txBody>
                    <a:bodyPr/>
                    <a:lstStyle/>
                    <a:p>
                      <a:pPr marL="0" marR="0" algn="ctr">
                        <a:lnSpc>
                          <a:spcPct val="100000"/>
                        </a:lnSpc>
                        <a:spcBef>
                          <a:spcPts val="0"/>
                        </a:spcBef>
                        <a:spcAft>
                          <a:spcPts val="0"/>
                        </a:spcAft>
                      </a:pPr>
                      <a:r>
                        <a:rPr lang="en-US" sz="1050" b="1" kern="1200" dirty="0" smtClean="0">
                          <a:solidFill>
                            <a:srgbClr val="000066"/>
                          </a:solidFill>
                          <a:effectLst/>
                          <a:latin typeface="Times New Roman" panose="02020603050405020304" pitchFamily="18" charset="0"/>
                          <a:cs typeface="Times New Roman" panose="02020603050405020304" pitchFamily="18" charset="0"/>
                        </a:rPr>
                        <a:t>Safety Poster</a:t>
                      </a:r>
                      <a:endParaRPr lang="en-US" sz="1050" b="1" dirty="0">
                        <a:solidFill>
                          <a:srgbClr val="000066"/>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hMerge="1">
                  <a:txBody>
                    <a:bodyPr/>
                    <a:lstStyle/>
                    <a:p>
                      <a:endParaRPr lang="en-US" dirty="0"/>
                    </a:p>
                  </a:txBody>
                  <a:tcPr marL="68580" marR="68580" marT="0" marB="0" anchor="ctr">
                    <a:solidFill>
                      <a:srgbClr val="F8D7CD"/>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002/18</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60000"/>
                        <a:lumOff val="40000"/>
                      </a:schemeClr>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Memorandum of understanding gas cylinder ownership and responsibility in Asian countries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60000"/>
                        <a:lumOff val="40000"/>
                      </a:schemeClr>
                    </a:solidFill>
                  </a:tcPr>
                </a:tc>
                <a:extLst>
                  <a:ext uri="{0D108BD9-81ED-4DB2-BD59-A6C34878D82A}">
                    <a16:rowId xmlns:a16="http://schemas.microsoft.com/office/drawing/2014/main" val="10007"/>
                  </a:ext>
                </a:extLst>
              </a:tr>
              <a:tr h="370963">
                <a:tc>
                  <a:txBody>
                    <a:bodyPr/>
                    <a:lstStyle/>
                    <a:p>
                      <a:pPr marL="0" marR="0" algn="just">
                        <a:lnSpc>
                          <a:spcPct val="100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019/23</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Deuterium Safety</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001/06</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60000"/>
                        <a:lumOff val="40000"/>
                      </a:schemeClr>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Good manufacturing practice guide for medicinal gases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60000"/>
                        <a:lumOff val="40000"/>
                      </a:schemeClr>
                    </a:solidFill>
                  </a:tcPr>
                </a:tc>
                <a:extLst>
                  <a:ext uri="{0D108BD9-81ED-4DB2-BD59-A6C34878D82A}">
                    <a16:rowId xmlns:a16="http://schemas.microsoft.com/office/drawing/2014/main" val="10008"/>
                  </a:ext>
                </a:extLst>
              </a:tr>
              <a:tr h="370963">
                <a:tc>
                  <a:txBody>
                    <a:bodyPr/>
                    <a:lstStyle/>
                    <a:p>
                      <a:pPr marL="0" marR="0" algn="just">
                        <a:lnSpc>
                          <a:spcPct val="100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018/23</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Liquefied Hydrogen Safety</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50" b="1" kern="1200" dirty="0" smtClean="0">
                          <a:solidFill>
                            <a:srgbClr val="000066"/>
                          </a:solidFill>
                          <a:effectLst/>
                          <a:latin typeface="Times New Roman" panose="02020603050405020304" pitchFamily="18" charset="0"/>
                          <a:ea typeface="+mn-ea"/>
                          <a:cs typeface="Times New Roman" panose="02020603050405020304" pitchFamily="18" charset="0"/>
                        </a:rPr>
                        <a:t>Training Package</a:t>
                      </a:r>
                      <a:endParaRPr lang="en-US" sz="1050" b="1" kern="1200" dirty="0" smtClean="0">
                        <a:solidFill>
                          <a:srgbClr val="000066"/>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rgbClr val="C5FFE2"/>
                    </a:solidFill>
                  </a:tcPr>
                </a:tc>
                <a:tc hMerge="1">
                  <a:txBody>
                    <a:bodyPr/>
                    <a:lstStyle/>
                    <a:p>
                      <a:endParaRPr lang="en-US"/>
                    </a:p>
                  </a:txBody>
                  <a:tcPr/>
                </a:tc>
                <a:extLst>
                  <a:ext uri="{0D108BD9-81ED-4DB2-BD59-A6C34878D82A}">
                    <a16:rowId xmlns:a16="http://schemas.microsoft.com/office/drawing/2014/main" val="10009"/>
                  </a:ext>
                </a:extLst>
              </a:tr>
              <a:tr h="370963">
                <a:tc>
                  <a:txBody>
                    <a:bodyPr/>
                    <a:lstStyle/>
                    <a:p>
                      <a:r>
                        <a:rPr lang="en-US" sz="1000" dirty="0" smtClean="0">
                          <a:latin typeface="Times New Roman" panose="02020603050405020304" pitchFamily="18" charset="0"/>
                          <a:cs typeface="Times New Roman" panose="02020603050405020304" pitchFamily="18" charset="0"/>
                        </a:rPr>
                        <a:t>017/23</a:t>
                      </a:r>
                      <a:endParaRPr lang="en-US" sz="1000" dirty="0">
                        <a:latin typeface="Times New Roman" panose="02020603050405020304" pitchFamily="18"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en-US" sz="1050" dirty="0" smtClean="0">
                          <a:effectLst/>
                          <a:latin typeface="Times New Roman" panose="02020603050405020304" pitchFamily="18" charset="0"/>
                          <a:ea typeface="Calibri" panose="020F0502020204030204" pitchFamily="34" charset="0"/>
                          <a:cs typeface="Times New Roman" panose="02020603050405020304" pitchFamily="18" charset="0"/>
                        </a:rPr>
                        <a:t>Safe Handling of Portable liquid Cylinder (PLC)</a:t>
                      </a:r>
                      <a:endParaRPr lang="en-US"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035/23</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algn="just">
                        <a:lnSpc>
                          <a:spcPct val="100000"/>
                        </a:lnSpc>
                        <a:spcBef>
                          <a:spcPts val="0"/>
                        </a:spcBef>
                        <a:spcAft>
                          <a:spcPts val="0"/>
                        </a:spcAft>
                      </a:pPr>
                      <a:r>
                        <a:rPr lang="en-US" sz="1000" b="0" i="0" kern="1200" dirty="0" smtClean="0">
                          <a:solidFill>
                            <a:schemeClr val="dk1"/>
                          </a:solidFill>
                          <a:effectLst/>
                          <a:latin typeface="Times New Roman" panose="02020603050405020304" pitchFamily="18" charset="0"/>
                          <a:ea typeface="+mn-ea"/>
                          <a:cs typeface="Times New Roman" panose="02020603050405020304" pitchFamily="18" charset="0"/>
                        </a:rPr>
                        <a:t>Learning from Recent(H1 of 2023)Safety Incidents in the Gases Industry.</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10010"/>
                  </a:ext>
                </a:extLst>
              </a:tr>
              <a:tr h="334970">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016/22</a:t>
                      </a:r>
                    </a:p>
                  </a:txBody>
                  <a:tcPr marL="68580" marR="68580" marT="0" marB="0" anchor="ctr">
                    <a:solidFill>
                      <a:srgbClr val="F8D7CD"/>
                    </a:solidFill>
                  </a:tcPr>
                </a:tc>
                <a:tc>
                  <a:txBody>
                    <a:bodyPr/>
                    <a:lstStyle/>
                    <a:p>
                      <a:pPr marL="0" marR="0" algn="just">
                        <a:lnSpc>
                          <a:spcPct val="100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Safety Beacon – Cold Box Internal leaks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034/23</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algn="just">
                        <a:lnSpc>
                          <a:spcPct val="100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Contract  Carrier Management</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10011"/>
                  </a:ext>
                </a:extLst>
              </a:tr>
              <a:tr h="334970">
                <a:tc>
                  <a:txBody>
                    <a:bodyPr/>
                    <a:lstStyle/>
                    <a:p>
                      <a:pPr marL="0" marR="0" algn="just">
                        <a:lnSpc>
                          <a:spcPct val="100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015/22</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Safety</a:t>
                      </a:r>
                      <a:r>
                        <a:rPr lang="en-US" sz="1000" baseline="0" dirty="0" smtClean="0">
                          <a:effectLst/>
                          <a:latin typeface="Times New Roman" panose="02020603050405020304" pitchFamily="18" charset="0"/>
                          <a:ea typeface="Calibri" panose="020F0502020204030204" pitchFamily="34" charset="0"/>
                          <a:cs typeface="Times New Roman" panose="02020603050405020304" pitchFamily="18" charset="0"/>
                        </a:rPr>
                        <a:t> Beacon – External Cryogenic Liquid/Gas Spilled onto Cold Box</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033/23</a:t>
                      </a:r>
                    </a:p>
                  </a:txBody>
                  <a:tcPr marL="68580" marR="68580" marT="0" marB="0" anchor="ctr">
                    <a:solidFill>
                      <a:srgbClr val="C5FFE2"/>
                    </a:solidFill>
                  </a:tcPr>
                </a:tc>
                <a:tc>
                  <a:txBody>
                    <a:bodyPr/>
                    <a:lstStyle/>
                    <a:p>
                      <a:pPr marL="0" marR="0" algn="just">
                        <a:lnSpc>
                          <a:spcPct val="100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Product Vehicle Emergency</a:t>
                      </a:r>
                      <a:r>
                        <a:rPr lang="en-US" sz="1000" baseline="0" dirty="0" smtClean="0">
                          <a:effectLst/>
                          <a:latin typeface="Times New Roman" panose="02020603050405020304" pitchFamily="18" charset="0"/>
                          <a:ea typeface="Calibri" panose="020F0502020204030204" pitchFamily="34" charset="0"/>
                          <a:cs typeface="Times New Roman" panose="02020603050405020304" pitchFamily="18" charset="0"/>
                        </a:rPr>
                        <a:t> Recovery</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10012"/>
                  </a:ext>
                </a:extLst>
              </a:tr>
              <a:tr h="334970">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014/22</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id-ID" sz="1000" dirty="0" smtClean="0">
                          <a:effectLst/>
                          <a:latin typeface="Times New Roman" panose="02020603050405020304" pitchFamily="18" charset="0"/>
                          <a:cs typeface="Times New Roman" panose="02020603050405020304" pitchFamily="18" charset="0"/>
                        </a:rPr>
                        <a:t>Product Vehicle Rollover Prevention</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032/23</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algn="just">
                        <a:lnSpc>
                          <a:spcPct val="100000"/>
                        </a:lnSpc>
                        <a:spcBef>
                          <a:spcPts val="0"/>
                        </a:spcBef>
                        <a:spcAft>
                          <a:spcPts val="0"/>
                        </a:spcAft>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Recent (Year 2022) accidents</a:t>
                      </a:r>
                      <a:r>
                        <a:rPr lang="en-US" sz="1000" baseline="0" dirty="0" smtClean="0">
                          <a:effectLst/>
                          <a:latin typeface="Times New Roman" panose="02020603050405020304" pitchFamily="18" charset="0"/>
                          <a:ea typeface="Calibri" panose="020F0502020204030204" pitchFamily="34" charset="0"/>
                          <a:cs typeface="Times New Roman" panose="02020603050405020304" pitchFamily="18" charset="0"/>
                        </a:rPr>
                        <a:t>-incidents in the Gases industry in Asia</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10013"/>
                  </a:ext>
                </a:extLst>
              </a:tr>
              <a:tr h="372398">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013/22</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Common Slips, Trips and Falls Hazards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031/21</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Recent (H2 of 2021) Accidents/Incidents in the Gases Industry in Asia</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10014"/>
                  </a:ext>
                </a:extLst>
              </a:tr>
              <a:tr h="395423">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012/22</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Covid-19 Medical Oxygen Needs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030/21</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Recent (H1 of 2021) Accidents/Incidents in the Gases Industry in Asia</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10015"/>
                  </a:ext>
                </a:extLst>
              </a:tr>
              <a:tr h="385538">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011/21</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Safe Transport of Cylinder Gases* and Portable Liquid Containers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029/21</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Recent (3Q &amp; 4Q of 2020) Incidents in the Gases Industry* in Asia</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27225548"/>
                  </a:ext>
                </a:extLst>
              </a:tr>
              <a:tr h="446699">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010/21</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Safe Transport of Dry Ice</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028/20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Recent (H1 of 2020) Accidents/Incidents in the Gases Industry in Asia</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10016"/>
                  </a:ext>
                </a:extLst>
              </a:tr>
              <a:tr h="389513">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009/20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Safe practice for pressure check on Oxygen/Oxidizer Cylinder</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027/20</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Recent (3Q &amp; 4Q of Year 2019) Accidents/Incidents in the Gases Industry in Asia</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10017"/>
                  </a:ext>
                </a:extLst>
              </a:tr>
              <a:tr h="426609">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008/20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Covid-19: external cleaning &amp; handling of medical gas cylinders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026/20</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Filling Liquified Gases in Cylinders - Hazards &amp; Safeguards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10018"/>
                  </a:ext>
                </a:extLst>
              </a:tr>
              <a:tr h="408060">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007/19</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Process safety </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025/20</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Recent (1Q &amp; 2Q of 2019) accidents/incidents in the gases industry in Asia</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10019"/>
                  </a:ext>
                </a:extLst>
              </a:tr>
              <a:tr h="320561">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006/19</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Safe handling of cylinders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024/19</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Recent (2018) accidents / incidents in the gases industry in Asia</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10020"/>
                  </a:ext>
                </a:extLst>
              </a:tr>
              <a:tr h="316339">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005/17</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Asphyxiation</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023/18</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Recent (2017) accidents / incidents in the gases industry in Asia</a:t>
                      </a:r>
                    </a:p>
                  </a:txBody>
                  <a:tcPr marL="68580" marR="68580" marT="0" marB="0" anchor="ctr">
                    <a:solidFill>
                      <a:srgbClr val="C5FFE2"/>
                    </a:solidFill>
                  </a:tcPr>
                </a:tc>
                <a:extLst>
                  <a:ext uri="{0D108BD9-81ED-4DB2-BD59-A6C34878D82A}">
                    <a16:rowId xmlns:a16="http://schemas.microsoft.com/office/drawing/2014/main" val="10021"/>
                  </a:ext>
                </a:extLst>
              </a:tr>
              <a:tr h="334970">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004/17</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Driver distraction due to mobile phone use, series 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022/17</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Recent (2016) accidents / incidents in the gases industry in Asia</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10022"/>
                  </a:ext>
                </a:extLst>
              </a:tr>
              <a:tr h="334970">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003/17</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Driver distraction due to mobile phone use</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021/16</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Safe filling of open top safe filling of open top dewars and flasks from cryogenic </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10023"/>
                  </a:ext>
                </a:extLst>
              </a:tr>
              <a:tr h="380829">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002/15</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Driver fatigue, series 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8D7CD"/>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020/16</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Safe visits to customer site for occasional visitors from industrial gas companies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10024"/>
                  </a:ext>
                </a:extLst>
              </a:tr>
            </a:tbl>
          </a:graphicData>
        </a:graphic>
      </p:graphicFrame>
      <p:sp>
        <p:nvSpPr>
          <p:cNvPr id="5" name="Slide Number Placeholder 4"/>
          <p:cNvSpPr>
            <a:spLocks noGrp="1"/>
          </p:cNvSpPr>
          <p:nvPr>
            <p:ph type="sldNum" sz="quarter" idx="12"/>
          </p:nvPr>
        </p:nvSpPr>
        <p:spPr>
          <a:xfrm>
            <a:off x="5314950" y="9378597"/>
            <a:ext cx="1543050" cy="527403"/>
          </a:xfrm>
        </p:spPr>
        <p:txBody>
          <a:bodyPr/>
          <a:lstStyle/>
          <a:p>
            <a:endParaRPr lang="en-US" dirty="0" smtClean="0"/>
          </a:p>
          <a:p>
            <a:endParaRPr lang="en-US" dirty="0"/>
          </a:p>
          <a:p>
            <a:r>
              <a:rPr lang="en-US" dirty="0" smtClean="0"/>
              <a:t>Page 4 of </a:t>
            </a:r>
            <a:fld id="{17616F5C-DF26-494E-9857-CBF8513B0F8E}" type="slidenum">
              <a:rPr lang="en-US" smtClean="0"/>
              <a:t>4</a:t>
            </a:fld>
            <a:endParaRPr lang="en-US" dirty="0"/>
          </a:p>
        </p:txBody>
      </p:sp>
    </p:spTree>
    <p:extLst>
      <p:ext uri="{BB962C8B-B14F-4D97-AF65-F5344CB8AC3E}">
        <p14:creationId xmlns:p14="http://schemas.microsoft.com/office/powerpoint/2010/main" val="1202304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64989844"/>
              </p:ext>
            </p:extLst>
          </p:nvPr>
        </p:nvGraphicFramePr>
        <p:xfrm>
          <a:off x="30480" y="38103"/>
          <a:ext cx="6776720" cy="2770866"/>
        </p:xfrm>
        <a:graphic>
          <a:graphicData uri="http://schemas.openxmlformats.org/drawingml/2006/table">
            <a:tbl>
              <a:tblPr firstRow="1" bandRow="1">
                <a:tableStyleId>{5C22544A-7EE6-4342-B048-85BDC9FD1C3A}</a:tableStyleId>
              </a:tblPr>
              <a:tblGrid>
                <a:gridCol w="539346">
                  <a:extLst>
                    <a:ext uri="{9D8B030D-6E8A-4147-A177-3AD203B41FA5}">
                      <a16:colId xmlns:a16="http://schemas.microsoft.com/office/drawing/2014/main" val="20000"/>
                    </a:ext>
                  </a:extLst>
                </a:gridCol>
                <a:gridCol w="2849014">
                  <a:extLst>
                    <a:ext uri="{9D8B030D-6E8A-4147-A177-3AD203B41FA5}">
                      <a16:colId xmlns:a16="http://schemas.microsoft.com/office/drawing/2014/main" val="20001"/>
                    </a:ext>
                  </a:extLst>
                </a:gridCol>
                <a:gridCol w="539346">
                  <a:extLst>
                    <a:ext uri="{9D8B030D-6E8A-4147-A177-3AD203B41FA5}">
                      <a16:colId xmlns:a16="http://schemas.microsoft.com/office/drawing/2014/main" val="20002"/>
                    </a:ext>
                  </a:extLst>
                </a:gridCol>
                <a:gridCol w="2849014">
                  <a:extLst>
                    <a:ext uri="{9D8B030D-6E8A-4147-A177-3AD203B41FA5}">
                      <a16:colId xmlns:a16="http://schemas.microsoft.com/office/drawing/2014/main" val="20003"/>
                    </a:ext>
                  </a:extLst>
                </a:gridCol>
              </a:tblGrid>
              <a:tr h="304797">
                <a:tc>
                  <a:txBody>
                    <a:bodyPr/>
                    <a:lstStyle/>
                    <a:p>
                      <a:pPr marL="0" marR="0" algn="ctr">
                        <a:lnSpc>
                          <a:spcPct val="115000"/>
                        </a:lnSpc>
                        <a:spcBef>
                          <a:spcPts val="0"/>
                        </a:spcBef>
                        <a:spcAft>
                          <a:spcPts val="0"/>
                        </a:spcAft>
                      </a:pPr>
                      <a:r>
                        <a:rPr lang="id-ID" sz="1200" b="1" kern="1200" dirty="0">
                          <a:solidFill>
                            <a:schemeClr val="lt1"/>
                          </a:solidFill>
                          <a:effectLst/>
                          <a:latin typeface="Times New Roman" panose="02020603050405020304" pitchFamily="18" charset="0"/>
                          <a:ea typeface="+mn-ea"/>
                          <a:cs typeface="Times New Roman" panose="02020603050405020304" pitchFamily="18" charset="0"/>
                        </a:rPr>
                        <a:t>Id</a:t>
                      </a:r>
                      <a:endParaRPr lang="en-US" sz="1200" b="1" kern="1200" dirty="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rgbClr val="6D6CF6"/>
                    </a:solidFill>
                  </a:tcPr>
                </a:tc>
                <a:tc>
                  <a:txBody>
                    <a:bodyPr/>
                    <a:lstStyle/>
                    <a:p>
                      <a:pPr marL="0" marR="0" algn="ctr">
                        <a:lnSpc>
                          <a:spcPct val="115000"/>
                        </a:lnSpc>
                        <a:spcBef>
                          <a:spcPts val="0"/>
                        </a:spcBef>
                        <a:spcAft>
                          <a:spcPts val="0"/>
                        </a:spcAft>
                      </a:pPr>
                      <a:r>
                        <a:rPr lang="id-ID" sz="1200" b="1" kern="1200" dirty="0">
                          <a:solidFill>
                            <a:schemeClr val="lt1"/>
                          </a:solidFill>
                          <a:effectLst/>
                          <a:latin typeface="Times New Roman" panose="02020603050405020304" pitchFamily="18" charset="0"/>
                          <a:ea typeface="+mn-ea"/>
                          <a:cs typeface="Times New Roman" panose="02020603050405020304" pitchFamily="18" charset="0"/>
                        </a:rPr>
                        <a:t>Publication Name</a:t>
                      </a:r>
                      <a:endParaRPr lang="en-US" sz="1200" b="1" kern="1200" dirty="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rgbClr val="6D6CF6"/>
                    </a:solidFill>
                  </a:tcPr>
                </a:tc>
                <a:tc>
                  <a:txBody>
                    <a:bodyPr/>
                    <a:lstStyle/>
                    <a:p>
                      <a:pPr marL="0" marR="0" algn="ctr">
                        <a:lnSpc>
                          <a:spcPct val="115000"/>
                        </a:lnSpc>
                        <a:spcBef>
                          <a:spcPts val="0"/>
                        </a:spcBef>
                        <a:spcAft>
                          <a:spcPts val="0"/>
                        </a:spcAft>
                      </a:pPr>
                      <a:r>
                        <a:rPr lang="id-ID" sz="1200" b="1" kern="1200" dirty="0">
                          <a:solidFill>
                            <a:schemeClr val="lt1"/>
                          </a:solidFill>
                          <a:effectLst/>
                          <a:latin typeface="Times New Roman" panose="02020603050405020304" pitchFamily="18" charset="0"/>
                          <a:ea typeface="+mn-ea"/>
                          <a:cs typeface="Times New Roman" panose="02020603050405020304" pitchFamily="18" charset="0"/>
                        </a:rPr>
                        <a:t>Id</a:t>
                      </a:r>
                      <a:endParaRPr lang="en-US" sz="1200" b="1" kern="1200" dirty="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rgbClr val="6D6CF6"/>
                    </a:solidFill>
                  </a:tcPr>
                </a:tc>
                <a:tc>
                  <a:txBody>
                    <a:bodyPr/>
                    <a:lstStyle/>
                    <a:p>
                      <a:pPr marL="0" marR="0" algn="ctr">
                        <a:lnSpc>
                          <a:spcPct val="115000"/>
                        </a:lnSpc>
                        <a:spcBef>
                          <a:spcPts val="0"/>
                        </a:spcBef>
                        <a:spcAft>
                          <a:spcPts val="0"/>
                        </a:spcAft>
                      </a:pPr>
                      <a:r>
                        <a:rPr lang="id-ID" sz="1200" b="1" kern="1200" dirty="0">
                          <a:solidFill>
                            <a:schemeClr val="lt1"/>
                          </a:solidFill>
                          <a:effectLst/>
                          <a:latin typeface="Times New Roman" panose="02020603050405020304" pitchFamily="18" charset="0"/>
                          <a:ea typeface="+mn-ea"/>
                          <a:cs typeface="Times New Roman" panose="02020603050405020304" pitchFamily="18" charset="0"/>
                        </a:rPr>
                        <a:t>Publication Name</a:t>
                      </a:r>
                      <a:endParaRPr lang="en-US" sz="1200" b="1" kern="1200" dirty="0">
                        <a:solidFill>
                          <a:schemeClr val="lt1"/>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rgbClr val="6D6CF6"/>
                    </a:solidFill>
                  </a:tcPr>
                </a:tc>
                <a:extLst>
                  <a:ext uri="{0D108BD9-81ED-4DB2-BD59-A6C34878D82A}">
                    <a16:rowId xmlns:a16="http://schemas.microsoft.com/office/drawing/2014/main" val="10000"/>
                  </a:ext>
                </a:extLst>
              </a:tr>
              <a:tr h="225400">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019/16</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Recent (2015)  incidents in the gases industry in Asia</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009/12</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Recent incidents in the gases industry in the gases industry in Asia</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1643108289"/>
                  </a:ext>
                </a:extLst>
              </a:tr>
              <a:tr h="225400">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018/15</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Vehicle rollover prevention</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algn="just">
                        <a:lnSpc>
                          <a:spcPct val="100000"/>
                        </a:lnSpc>
                        <a:spcBef>
                          <a:spcPts val="0"/>
                        </a:spcBef>
                        <a:spcAft>
                          <a:spcPts val="0"/>
                        </a:spcAft>
                      </a:pPr>
                      <a:r>
                        <a:rPr lang="id-ID" sz="105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008/11</a:t>
                      </a:r>
                      <a:endParaRPr lang="en-US"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5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Recent incidents in the gases industry in the gases industry in Asia</a:t>
                      </a:r>
                      <a:endParaRPr lang="en-US" sz="105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3919051037"/>
                  </a:ext>
                </a:extLst>
              </a:tr>
              <a:tr h="225400">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016/15</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Driver fatigue management</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algn="just">
                        <a:lnSpc>
                          <a:spcPct val="100000"/>
                        </a:lnSpc>
                        <a:spcBef>
                          <a:spcPts val="0"/>
                        </a:spcBef>
                        <a:spcAft>
                          <a:spcPts val="0"/>
                        </a:spcAft>
                      </a:pPr>
                      <a:r>
                        <a:rPr lang="en-US" sz="1050" dirty="0" smtClean="0">
                          <a:effectLst/>
                          <a:latin typeface="Times New Roman" panose="02020603050405020304" pitchFamily="18" charset="0"/>
                          <a:ea typeface="Calibri" panose="020F0502020204030204" pitchFamily="34" charset="0"/>
                          <a:cs typeface="Times New Roman" panose="02020603050405020304" pitchFamily="18" charset="0"/>
                        </a:rPr>
                        <a:t>007/20</a:t>
                      </a:r>
                      <a:endParaRPr lang="en-US"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en-US" sz="1050" dirty="0" smtClean="0">
                          <a:effectLst/>
                          <a:latin typeface="Times New Roman" panose="02020603050405020304" pitchFamily="18" charset="0"/>
                          <a:ea typeface="Calibri" panose="020F0502020204030204" pitchFamily="34" charset="0"/>
                          <a:cs typeface="Times New Roman" panose="02020603050405020304" pitchFamily="18" charset="0"/>
                        </a:rPr>
                        <a:t>Near misses specialty gases</a:t>
                      </a:r>
                    </a:p>
                  </a:txBody>
                  <a:tcPr marL="68580" marR="68580" marT="0" marB="0" anchor="ctr">
                    <a:solidFill>
                      <a:srgbClr val="C5FFE2"/>
                    </a:solidFill>
                  </a:tcPr>
                </a:tc>
                <a:extLst>
                  <a:ext uri="{0D108BD9-81ED-4DB2-BD59-A6C34878D82A}">
                    <a16:rowId xmlns:a16="http://schemas.microsoft.com/office/drawing/2014/main" val="45604922"/>
                  </a:ext>
                </a:extLst>
              </a:tr>
              <a:tr h="225400">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015/15</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Pre-fill inspection of gas cylinders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006/06</a:t>
                      </a:r>
                      <a:endParaRPr lang="en-US"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algn="just">
                        <a:lnSpc>
                          <a:spcPct val="100000"/>
                        </a:lnSpc>
                        <a:spcBef>
                          <a:spcPts val="0"/>
                        </a:spcBef>
                        <a:spcAft>
                          <a:spcPts val="0"/>
                        </a:spcAft>
                      </a:pPr>
                      <a:r>
                        <a:rPr lang="id-ID" sz="105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Work permit system</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1336903699"/>
                  </a:ext>
                </a:extLst>
              </a:tr>
              <a:tr h="225400">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014/15</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Recent ( recent (2014) incidents in the gases industry in the gases industry in Asia</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005/05</a:t>
                      </a:r>
                      <a:endParaRPr lang="en-US"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5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prevention of over – pressurization</a:t>
                      </a:r>
                      <a:endParaRPr lang="en-US" sz="11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46254575"/>
                  </a:ext>
                </a:extLst>
              </a:tr>
              <a:tr h="225400">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013/13</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Recent incidents in the gases industry in Asia</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1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004/05</a:t>
                      </a:r>
                      <a:endParaRPr lang="en-US" sz="11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Slips, trips and falls</a:t>
                      </a:r>
                      <a:endParaRPr lang="en-US" sz="14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10025"/>
                  </a:ext>
                </a:extLst>
              </a:tr>
              <a:tr h="215155">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012/12</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Recent incidents in the gases industry in the gases industry in Asia </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algn="just">
                        <a:lnSpc>
                          <a:spcPct val="100000"/>
                        </a:lnSpc>
                        <a:spcBef>
                          <a:spcPts val="0"/>
                        </a:spcBef>
                        <a:spcAft>
                          <a:spcPts val="0"/>
                        </a:spcAft>
                      </a:pPr>
                      <a:r>
                        <a:rPr lang="id-ID" sz="105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003/05</a:t>
                      </a:r>
                      <a:endParaRPr lang="en-US"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1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Safe storage, handling &amp; use  of compressed gases </a:t>
                      </a:r>
                      <a:endParaRPr lang="en-US"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10026"/>
                  </a:ext>
                </a:extLst>
              </a:tr>
              <a:tr h="204909">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011/20</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Safe use and handling of portable liquid cylinders (PLCS)</a:t>
                      </a:r>
                      <a:endParaRPr lang="en-US" sz="1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002/05</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5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Fire hazards of oxygen and oxygen enriched atmospheres </a:t>
                      </a:r>
                      <a:endParaRPr lang="en-US" sz="11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213089931"/>
                  </a:ext>
                </a:extLst>
              </a:tr>
              <a:tr h="204909">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010/12</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Safe driving in bad weather conditions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algn="just">
                        <a:lnSpc>
                          <a:spcPct val="100000"/>
                        </a:lnSpc>
                        <a:spcBef>
                          <a:spcPts val="0"/>
                        </a:spcBef>
                        <a:spcAft>
                          <a:spcPts val="0"/>
                        </a:spcAft>
                      </a:pPr>
                      <a:r>
                        <a:rPr lang="id-ID" sz="1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001/04</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id-ID" sz="105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Oxygen deficiency</a:t>
                      </a:r>
                      <a:endParaRPr lang="en-US" sz="11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5FFE2"/>
                    </a:solidFill>
                  </a:tcPr>
                </a:tc>
                <a:extLst>
                  <a:ext uri="{0D108BD9-81ED-4DB2-BD59-A6C34878D82A}">
                    <a16:rowId xmlns:a16="http://schemas.microsoft.com/office/drawing/2014/main" val="1998575704"/>
                  </a:ext>
                </a:extLst>
              </a:tr>
            </a:tbl>
          </a:graphicData>
        </a:graphic>
      </p:graphicFrame>
      <p:sp>
        <p:nvSpPr>
          <p:cNvPr id="3" name="Rectangle 2"/>
          <p:cNvSpPr>
            <a:spLocks noChangeArrowheads="1"/>
          </p:cNvSpPr>
          <p:nvPr/>
        </p:nvSpPr>
        <p:spPr bwMode="auto">
          <a:xfrm>
            <a:off x="25400" y="8383649"/>
            <a:ext cx="6858000" cy="692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smtClean="0">
                <a:ln>
                  <a:noFill/>
                </a:ln>
                <a:solidFill>
                  <a:srgbClr val="CC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en-US" sz="900" b="1" i="1" u="none" strike="noStrike" cap="none" normalizeH="0" baseline="0" dirty="0" smtClean="0">
                <a:ln>
                  <a:noFill/>
                </a:ln>
                <a:solidFill>
                  <a:srgbClr val="CC0000"/>
                </a:solidFill>
                <a:effectLst/>
                <a:latin typeface="Times New Roman" panose="02020603050405020304" pitchFamily="18" charset="0"/>
                <a:ea typeface="Times New Roman" panose="02020603050405020304" pitchFamily="18" charset="0"/>
                <a:cs typeface="Times New Roman" panose="02020603050405020304" pitchFamily="18" charset="0"/>
              </a:rPr>
              <a:t>AIGA 2022 Reproduction without express written consent of AIGA is prohibited. Contact to aigasec@asiaiga.org</a:t>
            </a:r>
            <a:r>
              <a:rPr kumimoji="0" lang="en-US" altLang="en-US" sz="900" b="0" i="0" u="none" strike="noStrike" cap="none" normalizeH="0" baseline="0" dirty="0" smtClean="0">
                <a:ln>
                  <a:noFill/>
                </a:ln>
                <a:solidFill>
                  <a:srgbClr val="1F497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sz="6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1F497D"/>
                </a:solidFill>
                <a:effectLst/>
                <a:latin typeface="Times New Roman" panose="02020603050405020304" pitchFamily="18" charset="0"/>
                <a:ea typeface="Times New Roman" panose="02020603050405020304" pitchFamily="18" charset="0"/>
                <a:cs typeface="Times New Roman" panose="02020603050405020304" pitchFamily="18" charset="0"/>
              </a:rPr>
              <a:t>AIGA is registered as a non-profit society based in Singapore. It aims to foster the exchange of technical information among its members in the safe handling and use of industrial, medical and carbon dioxide gases, and to have close liaison with national authorities, in order to work towards the highest level of safety and environmental care across Asian countries.</a:t>
            </a:r>
            <a:endParaRPr kumimoji="0" lang="en-US" altLang="en-US" sz="600" b="0" i="0" u="none" strike="noStrike" cap="none" normalizeH="0" baseline="0" dirty="0" smtClean="0">
              <a:ln>
                <a:noFill/>
              </a:ln>
              <a:solidFill>
                <a:schemeClr val="tx1"/>
              </a:solidFill>
              <a:effectLst/>
            </a:endParaRPr>
          </a:p>
        </p:txBody>
      </p:sp>
      <p:sp>
        <p:nvSpPr>
          <p:cNvPr id="4" name="Rectangle 3"/>
          <p:cNvSpPr>
            <a:spLocks noChangeArrowheads="1"/>
          </p:cNvSpPr>
          <p:nvPr/>
        </p:nvSpPr>
        <p:spPr bwMode="auto">
          <a:xfrm>
            <a:off x="25400" y="9038103"/>
            <a:ext cx="6781799"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r"/>
                <a:tab pos="2971800" algn="ctr"/>
                <a:tab pos="4743450" algn="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457200" algn="r"/>
                <a:tab pos="2971800" algn="ctr"/>
                <a:tab pos="4743450" algn="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457200" algn="r"/>
                <a:tab pos="2971800" algn="ctr"/>
                <a:tab pos="4743450" algn="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457200" algn="r"/>
                <a:tab pos="2971800" algn="ctr"/>
                <a:tab pos="4743450" algn="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457200" algn="r"/>
                <a:tab pos="2971800" algn="ctr"/>
                <a:tab pos="4743450" algn="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457200" algn="r"/>
                <a:tab pos="2971800" algn="ctr"/>
                <a:tab pos="4743450" algn="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457200" algn="r"/>
                <a:tab pos="2971800" algn="ctr"/>
                <a:tab pos="4743450" algn="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457200" algn="r"/>
                <a:tab pos="2971800" algn="ctr"/>
                <a:tab pos="4743450" algn="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457200" algn="r"/>
                <a:tab pos="2971800" algn="ctr"/>
                <a:tab pos="4743450" algn="r"/>
                <a:tab pos="5943600" algn="r"/>
              </a:tabLst>
              <a:defRPr>
                <a:solidFill>
                  <a:schemeClr val="tx1"/>
                </a:solidFill>
                <a:latin typeface="Arial" panose="020B0604020202020204" pitchFamily="34" charset="0"/>
              </a:defRPr>
            </a:lvl9pPr>
          </a:lstStyle>
          <a:p>
            <a:pPr lvl="2"/>
            <a:r>
              <a:rPr kumimoji="0" lang="en-US" altLang="en-US" b="1"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Asia Industrial Gases Association</a:t>
            </a:r>
            <a:endParaRPr kumimoji="0" lang="en-US" altLang="en-US" sz="600" b="0" i="0" u="none" strike="noStrike" cap="none" normalizeH="0" baseline="0" dirty="0" smtClean="0">
              <a:ln>
                <a:noFill/>
              </a:ln>
              <a:solidFill>
                <a:schemeClr val="tx1"/>
              </a:solidFill>
              <a:effectLst/>
            </a:endParaRPr>
          </a:p>
          <a:p>
            <a:pPr lvl="2"/>
            <a:r>
              <a:rPr kumimoji="0" lang="id-ID" altLang="en-US" sz="1000" b="0" i="0" u="none" strike="noStrike" cap="none" normalizeH="0" baseline="0" dirty="0" smtClean="0">
                <a:ln>
                  <a:noFill/>
                </a:ln>
                <a:solidFill>
                  <a:srgbClr val="002060"/>
                </a:solidFill>
                <a:effectLst/>
                <a:latin typeface="Arial" panose="020B0604020202020204" pitchFamily="34" charset="0"/>
                <a:ea typeface="Calibri" panose="020F0502020204030204" pitchFamily="34" charset="0"/>
                <a:cs typeface="Times New Roman" panose="02020603050405020304" pitchFamily="18" charset="0"/>
              </a:rPr>
              <a:t>No 2 Venture Drive, #22-28 Vision Exchange, Singapore 608526</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lvl="2"/>
            <a:r>
              <a:rPr kumimoji="0" lang="id-ID" altLang="en-US" sz="1000" b="0" i="0" u="none" strike="noStrike" cap="none" normalizeH="0" baseline="0" dirty="0" smtClean="0">
                <a:ln>
                  <a:noFill/>
                </a:ln>
                <a:solidFill>
                  <a:srgbClr val="002060"/>
                </a:solidFill>
                <a:effectLst/>
                <a:latin typeface="Arial" panose="020B0604020202020204" pitchFamily="34" charset="0"/>
                <a:cs typeface="Times New Roman" panose="02020603050405020304" pitchFamily="18" charset="0"/>
              </a:rPr>
              <a:t>Tel: +65 67055642    Fax: +65 68633307</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lvl="2"/>
            <a:r>
              <a:rPr kumimoji="0" lang="fr-BE" altLang="en-US" sz="800" b="0" i="0" u="none" strike="noStrike" cap="none" normalizeH="0" baseline="0" dirty="0" smtClean="0">
                <a:ln>
                  <a:noFill/>
                </a:ln>
                <a:solidFill>
                  <a:srgbClr val="002060"/>
                </a:solidFill>
                <a:effectLst/>
                <a:latin typeface="Arial" panose="020B0604020202020204" pitchFamily="34" charset="0"/>
                <a:ea typeface="Calibri" panose="020F0502020204030204" pitchFamily="34" charset="0"/>
                <a:cs typeface="Times New Roman" panose="02020603050405020304" pitchFamily="18" charset="0"/>
              </a:rPr>
              <a:t>Internet : </a:t>
            </a:r>
            <a:r>
              <a:rPr kumimoji="0" lang="fr-BE" altLang="en-US" sz="800" b="0" i="0" u="sng" strike="noStrike" cap="none" normalizeH="0" baseline="0" dirty="0" smtClean="0">
                <a:ln>
                  <a:noFill/>
                </a:ln>
                <a:solidFill>
                  <a:srgbClr val="0000FF"/>
                </a:solidFill>
                <a:effectLst/>
                <a:latin typeface="Arial" panose="020B0604020202020204" pitchFamily="34" charset="0"/>
                <a:ea typeface="Calibri" panose="020F0502020204030204" pitchFamily="34" charset="0"/>
                <a:cs typeface="Times New Roman" panose="02020603050405020304" pitchFamily="18" charset="0"/>
                <a:hlinkClick r:id="rId3"/>
              </a:rPr>
              <a:t>http://www.asiaiga.org</a:t>
            </a:r>
            <a:r>
              <a:rPr kumimoji="0" lang="fr-BE" altLang="en-US" sz="800" b="0" i="0" u="sng" strike="noStrike" cap="none" normalizeH="0" baseline="0" dirty="0" smtClean="0">
                <a:ln>
                  <a:noFill/>
                </a:ln>
                <a:solidFill>
                  <a:srgbClr val="0000FF"/>
                </a:solidFill>
                <a:effectLst/>
                <a:latin typeface="Arial" panose="020B0604020202020204" pitchFamily="34" charset="0"/>
                <a:ea typeface="Calibri" panose="020F0502020204030204" pitchFamily="34" charset="0"/>
                <a:cs typeface="Times New Roman" panose="02020603050405020304" pitchFamily="18" charset="0"/>
              </a:rPr>
              <a:t> </a:t>
            </a:r>
            <a:r>
              <a:rPr kumimoji="0" lang="fr-BE" altLang="en-US" sz="800" b="0" i="0" u="none" strike="noStrike" cap="none" normalizeH="0" baseline="0" dirty="0" smtClean="0">
                <a:ln>
                  <a:noFill/>
                </a:ln>
                <a:solidFill>
                  <a:srgbClr val="002060"/>
                </a:solidFill>
                <a:effectLst/>
                <a:latin typeface="Arial" panose="020B0604020202020204" pitchFamily="34" charset="0"/>
                <a:ea typeface="Calibri" panose="020F0502020204030204" pitchFamily="34" charset="0"/>
                <a:cs typeface="Times New Roman" panose="02020603050405020304" pitchFamily="18" charset="0"/>
              </a:rPr>
              <a:t>LinkedIn</a:t>
            </a:r>
            <a:r>
              <a:rPr kumimoji="0" lang="id-ID" altLang="en-US" sz="800" b="0"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 </a:t>
            </a:r>
            <a:r>
              <a:rPr kumimoji="0" lang="fr-BE" altLang="en-US" sz="800" b="0" i="0" u="sng" strike="noStrike" cap="none" normalizeH="0" baseline="0" dirty="0" smtClean="0">
                <a:ln>
                  <a:noFill/>
                </a:ln>
                <a:solidFill>
                  <a:srgbClr val="0000FF"/>
                </a:solidFill>
                <a:effectLst/>
                <a:latin typeface="Arial" panose="020B0604020202020204" pitchFamily="34" charset="0"/>
                <a:ea typeface="Calibri" panose="020F0502020204030204" pitchFamily="34" charset="0"/>
                <a:cs typeface="Times New Roman" panose="02020603050405020304" pitchFamily="18" charset="0"/>
                <a:hlinkClick r:id="rId4"/>
              </a:rPr>
              <a:t>https://www.linkedin.com/company/asiaigaorg</a:t>
            </a:r>
            <a:endParaRPr kumimoji="0" lang="en-US" altLang="en-US" b="0" i="0" u="none" strike="noStrike" cap="none" normalizeH="0" baseline="0" dirty="0" smtClean="0">
              <a:ln>
                <a:noFill/>
              </a:ln>
              <a:solidFill>
                <a:schemeClr val="tx1"/>
              </a:solidFill>
              <a:effectLst/>
              <a:latin typeface="Arial" panose="020B0604020202020204" pitchFamily="34" charset="0"/>
            </a:endParaRPr>
          </a:p>
        </p:txBody>
      </p:sp>
      <p:pic>
        <p:nvPicPr>
          <p:cNvPr id="6" name="Picture 4" descr="AIGA4 - Blu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9700" y="9076146"/>
            <a:ext cx="723900" cy="730482"/>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a:xfrm>
            <a:off x="5314950" y="9378597"/>
            <a:ext cx="1543050" cy="527403"/>
          </a:xfrm>
        </p:spPr>
        <p:txBody>
          <a:bodyPr/>
          <a:lstStyle/>
          <a:p>
            <a:endParaRPr lang="en-US" dirty="0" smtClean="0"/>
          </a:p>
          <a:p>
            <a:endParaRPr lang="en-US" dirty="0"/>
          </a:p>
          <a:p>
            <a:r>
              <a:rPr lang="en-US" dirty="0" smtClean="0"/>
              <a:t>Page 5 of </a:t>
            </a:r>
            <a:fld id="{17616F5C-DF26-494E-9857-CBF8513B0F8E}" type="slidenum">
              <a:rPr lang="en-US" smtClean="0"/>
              <a:t>5</a:t>
            </a:fld>
            <a:endParaRPr lang="en-US" dirty="0"/>
          </a:p>
        </p:txBody>
      </p:sp>
    </p:spTree>
    <p:extLst>
      <p:ext uri="{BB962C8B-B14F-4D97-AF65-F5344CB8AC3E}">
        <p14:creationId xmlns:p14="http://schemas.microsoft.com/office/powerpoint/2010/main" val="22195568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2322</Words>
  <Application>Microsoft Office PowerPoint</Application>
  <PresentationFormat>A4 Paper (210x297 mm)</PresentationFormat>
  <Paragraphs>502</Paragraphs>
  <Slides>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Cambria</vt:lpstr>
      <vt:lpstr>Georgia</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Linde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Premila Yogi (External)</dc:creator>
  <cp:lastModifiedBy>Anjali Srivastava (External)</cp:lastModifiedBy>
  <cp:revision>102</cp:revision>
  <dcterms:created xsi:type="dcterms:W3CDTF">2022-09-08T13:50:37Z</dcterms:created>
  <dcterms:modified xsi:type="dcterms:W3CDTF">2024-01-18T06:50:38Z</dcterms:modified>
</cp:coreProperties>
</file>